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1"/>
  </p:notesMasterIdLst>
  <p:handoutMasterIdLst>
    <p:handoutMasterId r:id="rId52"/>
  </p:handoutMasterIdLst>
  <p:sldIdLst>
    <p:sldId id="567" r:id="rId4"/>
    <p:sldId id="610" r:id="rId5"/>
    <p:sldId id="633" r:id="rId6"/>
    <p:sldId id="636" r:id="rId7"/>
    <p:sldId id="639" r:id="rId8"/>
    <p:sldId id="640" r:id="rId9"/>
    <p:sldId id="641" r:id="rId10"/>
    <p:sldId id="642" r:id="rId11"/>
    <p:sldId id="643" r:id="rId12"/>
    <p:sldId id="644" r:id="rId13"/>
    <p:sldId id="645" r:id="rId14"/>
    <p:sldId id="646" r:id="rId15"/>
    <p:sldId id="647" r:id="rId16"/>
    <p:sldId id="648" r:id="rId17"/>
    <p:sldId id="649" r:id="rId18"/>
    <p:sldId id="650" r:id="rId19"/>
    <p:sldId id="668" r:id="rId20"/>
    <p:sldId id="651" r:id="rId21"/>
    <p:sldId id="652" r:id="rId22"/>
    <p:sldId id="653" r:id="rId23"/>
    <p:sldId id="654" r:id="rId24"/>
    <p:sldId id="655" r:id="rId25"/>
    <p:sldId id="656" r:id="rId26"/>
    <p:sldId id="657" r:id="rId27"/>
    <p:sldId id="658" r:id="rId28"/>
    <p:sldId id="659" r:id="rId29"/>
    <p:sldId id="603" r:id="rId30"/>
    <p:sldId id="669" r:id="rId31"/>
    <p:sldId id="672" r:id="rId32"/>
    <p:sldId id="673" r:id="rId33"/>
    <p:sldId id="683" r:id="rId34"/>
    <p:sldId id="674" r:id="rId35"/>
    <p:sldId id="687" r:id="rId36"/>
    <p:sldId id="675" r:id="rId37"/>
    <p:sldId id="676" r:id="rId38"/>
    <p:sldId id="688" r:id="rId39"/>
    <p:sldId id="689" r:id="rId40"/>
    <p:sldId id="678" r:id="rId41"/>
    <p:sldId id="690" r:id="rId42"/>
    <p:sldId id="679" r:id="rId43"/>
    <p:sldId id="680" r:id="rId44"/>
    <p:sldId id="681" r:id="rId45"/>
    <p:sldId id="682" r:id="rId46"/>
    <p:sldId id="671" r:id="rId47"/>
    <p:sldId id="686" r:id="rId48"/>
    <p:sldId id="684" r:id="rId49"/>
    <p:sldId id="685" r:id="rId50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6535" autoAdjust="0"/>
  </p:normalViewPr>
  <p:slideViewPr>
    <p:cSldViewPr>
      <p:cViewPr varScale="1">
        <p:scale>
          <a:sx n="68" d="100"/>
          <a:sy n="68" d="100"/>
        </p:scale>
        <p:origin x="110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Lecture </a:t>
            </a:r>
            <a:r>
              <a:rPr lang="en-US"/>
              <a:t>2 stop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5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789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28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345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8002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0833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03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52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821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523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78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2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539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966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8939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973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525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126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70698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576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27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482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73848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81795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5968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138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2597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forward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basic blocks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∩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basic blocks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{}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OUT[entry]= {entry}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OUT[b]= Top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Yes (depth=number of basic blocks)</a:t>
            </a:r>
          </a:p>
          <a:p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F_b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(x) =  b ∪ {x}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6838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849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9407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6334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6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1214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Entire graph, 2. {2-8}, 3. {4,6}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009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7971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145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130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30127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2265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89798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477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253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904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121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3321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60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1/24/2018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Dataflow-2 and Loops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Descending Chain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116" y="1615991"/>
            <a:ext cx="8229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Definition</a:t>
            </a:r>
          </a:p>
          <a:p>
            <a:pPr lvl="2"/>
            <a:r>
              <a:rPr lang="en-US" dirty="0"/>
              <a:t>The </a:t>
            </a:r>
            <a:r>
              <a:rPr lang="en-US" b="1" dirty="0">
                <a:solidFill>
                  <a:srgbClr val="0000FF"/>
                </a:solidFill>
              </a:rPr>
              <a:t>height</a:t>
            </a:r>
            <a:r>
              <a:rPr lang="en-US" dirty="0"/>
              <a:t> of a lattice is the largest number of </a:t>
            </a:r>
            <a:r>
              <a:rPr lang="en-US" b="1" dirty="0">
                <a:solidFill>
                  <a:srgbClr val="0000FF"/>
                </a:solidFill>
              </a:rPr>
              <a:t>&gt; relations </a:t>
            </a:r>
            <a:r>
              <a:rPr lang="en-US" dirty="0"/>
              <a:t>that will fit in a descending chain. </a:t>
            </a:r>
          </a:p>
          <a:p>
            <a:pPr lvl="3">
              <a:buNone/>
            </a:pPr>
            <a:r>
              <a:rPr lang="en-US" dirty="0"/>
              <a:t>   			 x</a:t>
            </a:r>
            <a:r>
              <a:rPr lang="en-US" baseline="-25000" dirty="0"/>
              <a:t>0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&gt;</a:t>
            </a:r>
            <a:r>
              <a:rPr lang="en-US" dirty="0"/>
              <a:t> x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&gt;</a:t>
            </a:r>
            <a:r>
              <a:rPr lang="en-US" dirty="0"/>
              <a:t> 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</a:rPr>
              <a:t>&gt;</a:t>
            </a:r>
            <a:r>
              <a:rPr lang="en-US" dirty="0"/>
              <a:t> …</a:t>
            </a:r>
          </a:p>
          <a:p>
            <a:pPr lvl="2">
              <a:buNone/>
            </a:pPr>
            <a:endParaRPr lang="en-US" dirty="0"/>
          </a:p>
          <a:p>
            <a:r>
              <a:rPr lang="en-US" b="1" dirty="0"/>
              <a:t>Height of values in reaching definitions?</a:t>
            </a:r>
            <a:br>
              <a:rPr lang="en-US" b="1" dirty="0"/>
            </a:br>
            <a:r>
              <a:rPr lang="en-US" b="1" dirty="0"/>
              <a:t>   </a:t>
            </a:r>
          </a:p>
          <a:p>
            <a:endParaRPr lang="en-US" b="1" dirty="0"/>
          </a:p>
          <a:p>
            <a:r>
              <a:rPr lang="en-US" b="1" dirty="0"/>
              <a:t>Important property: </a:t>
            </a:r>
            <a:r>
              <a:rPr lang="en-US" b="1" dirty="0">
                <a:solidFill>
                  <a:srgbClr val="0000FF"/>
                </a:solidFill>
              </a:rPr>
              <a:t>finite descending chain</a:t>
            </a:r>
          </a:p>
          <a:p>
            <a:r>
              <a:rPr lang="en-US" b="1" dirty="0"/>
              <a:t>Can an infinite lattice have a finite descending chain? </a:t>
            </a:r>
          </a:p>
          <a:p>
            <a:endParaRPr lang="en-US" b="1" dirty="0"/>
          </a:p>
          <a:p>
            <a:r>
              <a:rPr lang="en-US" b="1" dirty="0"/>
              <a:t>Example: Constant Propagation/Folding</a:t>
            </a:r>
          </a:p>
          <a:p>
            <a:pPr lvl="2"/>
            <a:r>
              <a:rPr lang="en-US" dirty="0"/>
              <a:t>To determine if a variable is a constant </a:t>
            </a:r>
          </a:p>
          <a:p>
            <a:r>
              <a:rPr lang="en-US" b="1" dirty="0"/>
              <a:t>Data values</a:t>
            </a:r>
          </a:p>
          <a:p>
            <a:pPr lvl="2"/>
            <a:r>
              <a:rPr lang="en-US" dirty="0" err="1"/>
              <a:t>undef</a:t>
            </a:r>
            <a:r>
              <a:rPr lang="en-US" dirty="0"/>
              <a:t>, ... -1, 0, 1, 2, ..., not-a-constant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C90DF0-DD60-4111-B525-8BE7BBF8122B}"/>
              </a:ext>
            </a:extLst>
          </p:cNvPr>
          <p:cNvSpPr txBox="1"/>
          <p:nvPr/>
        </p:nvSpPr>
        <p:spPr>
          <a:xfrm>
            <a:off x="1219200" y="3276600"/>
            <a:ext cx="3239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Height n – number of definitions</a:t>
            </a:r>
            <a:endParaRPr lang="en-CA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F5C7393-14CB-4755-B4B5-C97A7DFBBB9D}"/>
              </a:ext>
            </a:extLst>
          </p:cNvPr>
          <p:cNvSpPr txBox="1"/>
          <p:nvPr/>
        </p:nvSpPr>
        <p:spPr>
          <a:xfrm>
            <a:off x="990600" y="4419600"/>
            <a:ext cx="491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9732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Basic Properties  </a:t>
            </a:r>
            <a:r>
              <a:rPr lang="en-US" b="1" i="1" dirty="0">
                <a:solidFill>
                  <a:srgbClr val="0000FF"/>
                </a:solidFill>
              </a:rPr>
              <a:t>f</a:t>
            </a:r>
            <a:r>
              <a:rPr lang="en-US" b="1" i="1" dirty="0"/>
              <a:t>:</a:t>
            </a:r>
            <a:r>
              <a:rPr lang="en-US" b="1" dirty="0"/>
              <a:t> V </a:t>
            </a:r>
            <a:r>
              <a:rPr lang="en-US" b="1" dirty="0">
                <a:sym typeface="Symbol"/>
              </a:rPr>
              <a:t></a:t>
            </a:r>
            <a:r>
              <a:rPr lang="en-US" b="1" dirty="0"/>
              <a:t> V </a:t>
            </a:r>
          </a:p>
          <a:p>
            <a:pPr lvl="1"/>
            <a:r>
              <a:rPr lang="en-US" dirty="0"/>
              <a:t>Has an identity function</a:t>
            </a:r>
          </a:p>
          <a:p>
            <a:pPr lvl="2"/>
            <a:r>
              <a:rPr lang="en-US" dirty="0"/>
              <a:t>There exists an </a:t>
            </a:r>
            <a:r>
              <a:rPr lang="en-US" i="1" dirty="0"/>
              <a:t>f</a:t>
            </a:r>
            <a:r>
              <a:rPr lang="en-US" dirty="0"/>
              <a:t> such that </a:t>
            </a:r>
            <a:r>
              <a:rPr lang="en-US" i="1" dirty="0"/>
              <a:t>f</a:t>
            </a:r>
            <a:r>
              <a:rPr lang="en-US" dirty="0"/>
              <a:t> (x) = x, for all x.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Closed under composition </a:t>
            </a:r>
          </a:p>
          <a:p>
            <a:pPr lvl="2"/>
            <a:r>
              <a:rPr lang="en-US" dirty="0"/>
              <a:t>if </a:t>
            </a:r>
            <a:r>
              <a:rPr lang="en-US" i="1" dirty="0"/>
              <a:t>f</a:t>
            </a:r>
            <a:r>
              <a:rPr lang="en-US" i="1" baseline="-25000" dirty="0"/>
              <a:t>1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i="1" baseline="-25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 </a:t>
            </a:r>
            <a:r>
              <a:rPr lang="en-US" i="1" dirty="0"/>
              <a:t>F</a:t>
            </a:r>
            <a:r>
              <a:rPr lang="en-US" dirty="0"/>
              <a:t>, then </a:t>
            </a:r>
            <a:r>
              <a:rPr lang="en-US" i="1" dirty="0"/>
              <a:t>f</a:t>
            </a:r>
            <a:r>
              <a:rPr lang="en-US" i="1" baseline="-25000" dirty="0"/>
              <a:t>1</a:t>
            </a:r>
            <a:r>
              <a:rPr lang="en-US" i="1" dirty="0"/>
              <a:t> </a:t>
            </a:r>
            <a:r>
              <a:rPr lang="en-US" b="1" i="1" dirty="0">
                <a:sym typeface="Symbol"/>
              </a:rPr>
              <a:t></a:t>
            </a:r>
            <a:r>
              <a:rPr lang="en-US" i="1" dirty="0"/>
              <a:t> f</a:t>
            </a:r>
            <a:r>
              <a:rPr lang="en-US" i="1" baseline="-25000" dirty="0"/>
              <a:t>2</a:t>
            </a:r>
            <a:r>
              <a:rPr lang="en-US" i="1" dirty="0"/>
              <a:t> </a:t>
            </a:r>
            <a:r>
              <a:rPr lang="en-US" dirty="0">
                <a:sym typeface="Symbol"/>
              </a:rPr>
              <a:t></a:t>
            </a:r>
            <a:r>
              <a:rPr lang="en-US" i="1" dirty="0"/>
              <a:t> 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34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Monotonicity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 framework (</a:t>
            </a:r>
            <a:r>
              <a:rPr lang="en-US" i="1" dirty="0"/>
              <a:t>F, V,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) is </a:t>
            </a:r>
            <a:r>
              <a:rPr lang="en-US" dirty="0">
                <a:solidFill>
                  <a:srgbClr val="FF3399"/>
                </a:solidFill>
              </a:rPr>
              <a:t>monotone</a:t>
            </a:r>
            <a:r>
              <a:rPr lang="en-US" dirty="0"/>
              <a:t> if and only if</a:t>
            </a:r>
          </a:p>
          <a:p>
            <a:pPr lvl="2"/>
            <a:r>
              <a:rPr lang="en-US" sz="2600" dirty="0">
                <a:solidFill>
                  <a:srgbClr val="0000FF"/>
                </a:solidFill>
              </a:rPr>
              <a:t>x ≤ y implies f(x) ≤ f(y)</a:t>
            </a:r>
            <a:br>
              <a:rPr lang="en-US" sz="2600" dirty="0">
                <a:solidFill>
                  <a:srgbClr val="0000FF"/>
                </a:solidFill>
              </a:rPr>
            </a:br>
            <a:endParaRPr lang="en-US" sz="2600" dirty="0">
              <a:solidFill>
                <a:srgbClr val="0000FF"/>
              </a:solidFill>
            </a:endParaRPr>
          </a:p>
          <a:p>
            <a:pPr lvl="2"/>
            <a:r>
              <a:rPr lang="en-US" sz="2600" dirty="0"/>
              <a:t>i.e. a “smaller or equal” input to the same function will always give a “smaller or equal” output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Equivalently</a:t>
            </a:r>
            <a:r>
              <a:rPr lang="en-US" dirty="0"/>
              <a:t>, a framework (</a:t>
            </a:r>
            <a:r>
              <a:rPr lang="en-US" i="1" dirty="0"/>
              <a:t>F, V,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) is </a:t>
            </a:r>
            <a:r>
              <a:rPr lang="en-US" dirty="0">
                <a:solidFill>
                  <a:srgbClr val="FF3399"/>
                </a:solidFill>
              </a:rPr>
              <a:t>monotone</a:t>
            </a:r>
            <a:r>
              <a:rPr lang="en-US" dirty="0"/>
              <a:t> if and only if</a:t>
            </a:r>
            <a:endParaRPr lang="en-US" i="1" dirty="0"/>
          </a:p>
          <a:p>
            <a:pPr lvl="2"/>
            <a:r>
              <a:rPr lang="en-US" sz="2600" dirty="0">
                <a:solidFill>
                  <a:srgbClr val="0000FF"/>
                </a:solidFill>
              </a:rPr>
              <a:t>f(x </a:t>
            </a:r>
            <a:r>
              <a:rPr lang="en-US" sz="2600" dirty="0">
                <a:solidFill>
                  <a:srgbClr val="0000FF"/>
                </a:solidFill>
                <a:sym typeface="Symbol"/>
              </a:rPr>
              <a:t> y) </a:t>
            </a:r>
            <a:r>
              <a:rPr lang="en-US" sz="2600" dirty="0">
                <a:solidFill>
                  <a:srgbClr val="0000FF"/>
                </a:solidFill>
              </a:rPr>
              <a:t>≤ f(x) </a:t>
            </a:r>
            <a:r>
              <a:rPr lang="en-US" sz="2600" dirty="0">
                <a:solidFill>
                  <a:srgbClr val="0000FF"/>
                </a:solidFill>
                <a:sym typeface="Symbol"/>
              </a:rPr>
              <a:t> f(y)</a:t>
            </a:r>
          </a:p>
          <a:p>
            <a:pPr lvl="2"/>
            <a:endParaRPr lang="en-US" sz="2600" dirty="0">
              <a:sym typeface="Symbol"/>
            </a:endParaRPr>
          </a:p>
          <a:p>
            <a:pPr lvl="2"/>
            <a:r>
              <a:rPr lang="en-US" sz="2600" dirty="0"/>
              <a:t>i.e. merge input, then apply </a:t>
            </a:r>
            <a:r>
              <a:rPr lang="en-US" sz="2600" i="1" dirty="0"/>
              <a:t>f</a:t>
            </a:r>
            <a:r>
              <a:rPr lang="en-US" sz="2600" dirty="0"/>
              <a:t> is </a:t>
            </a:r>
            <a:r>
              <a:rPr lang="en-US" sz="2600" b="1" dirty="0">
                <a:solidFill>
                  <a:srgbClr val="0000FF"/>
                </a:solidFill>
              </a:rPr>
              <a:t>small than or equal to </a:t>
            </a:r>
            <a:r>
              <a:rPr lang="en-US" sz="2600" dirty="0"/>
              <a:t>apply the transfer function individually and then merge the result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7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Reaching definitions: </a:t>
            </a:r>
            <a:r>
              <a:rPr lang="en-US" b="1" dirty="0">
                <a:solidFill>
                  <a:srgbClr val="0000FF"/>
                </a:solidFill>
              </a:rPr>
              <a:t>f(x)</a:t>
            </a:r>
            <a:r>
              <a:rPr lang="en-US" b="1" dirty="0"/>
              <a:t> = </a:t>
            </a:r>
            <a:r>
              <a:rPr lang="en-US" b="1" dirty="0">
                <a:solidFill>
                  <a:srgbClr val="FF3399"/>
                </a:solidFill>
              </a:rPr>
              <a:t>Gen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</a:t>
            </a:r>
            <a:r>
              <a:rPr lang="en-US" b="1" dirty="0">
                <a:solidFill>
                  <a:srgbClr val="FF3399"/>
                </a:solidFill>
              </a:rPr>
              <a:t> (x - Kill)</a:t>
            </a:r>
            <a:r>
              <a:rPr lang="en-US" b="1" dirty="0"/>
              <a:t>, </a:t>
            </a:r>
            <a:r>
              <a:rPr lang="en-US" dirty="0">
                <a:solidFill>
                  <a:srgbClr val="0000FF"/>
                </a:solidFill>
                <a:sym typeface="Symbol"/>
              </a:rPr>
              <a:t></a:t>
            </a:r>
            <a:r>
              <a:rPr lang="en-US" b="1" dirty="0"/>
              <a:t> 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</a:t>
            </a:r>
            <a:endParaRPr lang="en-US" b="1" dirty="0">
              <a:solidFill>
                <a:srgbClr val="FF3399"/>
              </a:solidFill>
            </a:endParaRPr>
          </a:p>
          <a:p>
            <a:pPr lvl="1"/>
            <a:r>
              <a:rPr lang="en-US" dirty="0"/>
              <a:t>Definition 1: </a:t>
            </a:r>
          </a:p>
          <a:p>
            <a:pPr lvl="2"/>
            <a:r>
              <a:rPr lang="sv-SE" sz="2300" dirty="0"/>
              <a:t>x</a:t>
            </a:r>
            <a:r>
              <a:rPr lang="sv-SE" sz="2300" baseline="-25000" dirty="0"/>
              <a:t>1</a:t>
            </a:r>
            <a:r>
              <a:rPr lang="sv-SE" sz="2300" dirty="0"/>
              <a:t> </a:t>
            </a:r>
            <a:r>
              <a:rPr lang="en-US" sz="2300" dirty="0"/>
              <a:t>≤</a:t>
            </a:r>
            <a:r>
              <a:rPr lang="sv-SE" sz="2300" dirty="0"/>
              <a:t> x</a:t>
            </a:r>
            <a:r>
              <a:rPr lang="sv-SE" sz="2300" baseline="-25000" dirty="0"/>
              <a:t>2</a:t>
            </a:r>
            <a:r>
              <a:rPr lang="sv-SE" sz="2300" dirty="0"/>
              <a:t>, Gen </a:t>
            </a:r>
            <a:r>
              <a:rPr lang="en-US" sz="2300" b="1" dirty="0">
                <a:sym typeface="Symbol"/>
              </a:rPr>
              <a:t></a:t>
            </a:r>
            <a:r>
              <a:rPr lang="sv-SE" sz="2300" dirty="0"/>
              <a:t> (x</a:t>
            </a:r>
            <a:r>
              <a:rPr lang="sv-SE" sz="2300" baseline="-25000" dirty="0"/>
              <a:t>1</a:t>
            </a:r>
            <a:r>
              <a:rPr lang="sv-SE" sz="2300" dirty="0"/>
              <a:t> - Kill) </a:t>
            </a:r>
            <a:r>
              <a:rPr lang="en-US" sz="2300" dirty="0"/>
              <a:t>≤</a:t>
            </a:r>
            <a:r>
              <a:rPr lang="sv-SE" sz="2300" dirty="0"/>
              <a:t> Gen </a:t>
            </a:r>
            <a:r>
              <a:rPr lang="en-US" sz="2300" b="1" dirty="0">
                <a:sym typeface="Symbol"/>
              </a:rPr>
              <a:t> </a:t>
            </a:r>
            <a:r>
              <a:rPr lang="sv-SE" sz="2300" dirty="0"/>
              <a:t>(x</a:t>
            </a:r>
            <a:r>
              <a:rPr lang="sv-SE" sz="2300" baseline="-25000" dirty="0"/>
              <a:t>2</a:t>
            </a:r>
            <a:r>
              <a:rPr lang="sv-SE" sz="2300" dirty="0"/>
              <a:t> - Kill)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Definition 2:</a:t>
            </a:r>
          </a:p>
          <a:p>
            <a:pPr lvl="2">
              <a:lnSpc>
                <a:spcPct val="150000"/>
              </a:lnSpc>
            </a:pPr>
            <a:r>
              <a:rPr lang="it-IT" sz="2300" dirty="0"/>
              <a:t>(Gen </a:t>
            </a:r>
            <a:r>
              <a:rPr lang="en-US" sz="2300" b="1" dirty="0">
                <a:sym typeface="Symbol"/>
              </a:rPr>
              <a:t> </a:t>
            </a:r>
            <a:r>
              <a:rPr lang="it-IT" sz="2300" dirty="0"/>
              <a:t>(x</a:t>
            </a:r>
            <a:r>
              <a:rPr lang="it-IT" sz="2300" baseline="-25000" dirty="0"/>
              <a:t>1</a:t>
            </a:r>
            <a:r>
              <a:rPr lang="it-IT" sz="2300" dirty="0"/>
              <a:t> - Kill) )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(Gen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(x</a:t>
            </a:r>
            <a:r>
              <a:rPr lang="it-IT" sz="2300" baseline="-25000" dirty="0"/>
              <a:t>2</a:t>
            </a:r>
            <a:r>
              <a:rPr lang="it-IT" sz="2300" dirty="0"/>
              <a:t> - Kill) ) </a:t>
            </a:r>
            <a:br>
              <a:rPr lang="it-IT" sz="2300" dirty="0"/>
            </a:br>
            <a:r>
              <a:rPr lang="it-IT" sz="2300" dirty="0"/>
              <a:t>= (Gen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((x</a:t>
            </a:r>
            <a:r>
              <a:rPr lang="it-IT" sz="2300" baseline="-25000" dirty="0"/>
              <a:t>1</a:t>
            </a:r>
            <a:r>
              <a:rPr lang="it-IT" sz="2300" dirty="0"/>
              <a:t> </a:t>
            </a:r>
            <a:r>
              <a:rPr lang="en-US" sz="2300" b="1" dirty="0">
                <a:sym typeface="Symbol"/>
              </a:rPr>
              <a:t></a:t>
            </a:r>
            <a:r>
              <a:rPr lang="it-IT" sz="2300" dirty="0"/>
              <a:t> x</a:t>
            </a:r>
            <a:r>
              <a:rPr lang="it-IT" sz="2300" baseline="-25000" dirty="0"/>
              <a:t>2</a:t>
            </a:r>
            <a:r>
              <a:rPr lang="it-IT" sz="2300" dirty="0"/>
              <a:t>) - Kill))</a:t>
            </a:r>
          </a:p>
          <a:p>
            <a:r>
              <a:rPr lang="en-US" b="1" dirty="0"/>
              <a:t>Note: Monotone framework does not mean that f(x) </a:t>
            </a:r>
            <a:r>
              <a:rPr lang="en-US" dirty="0"/>
              <a:t>≤ </a:t>
            </a:r>
            <a:r>
              <a:rPr lang="en-US" b="1" dirty="0"/>
              <a:t>x</a:t>
            </a:r>
          </a:p>
          <a:p>
            <a:pPr lvl="2"/>
            <a:r>
              <a:rPr lang="en-US" dirty="0"/>
              <a:t>e.g., reaching definition for two definitions in program </a:t>
            </a:r>
          </a:p>
          <a:p>
            <a:pPr lvl="2"/>
            <a:r>
              <a:rPr lang="en-US" dirty="0"/>
              <a:t>suppose: </a:t>
            </a:r>
            <a:r>
              <a:rPr lang="en-US" dirty="0" err="1"/>
              <a:t>f</a:t>
            </a:r>
            <a:r>
              <a:rPr lang="en-US" baseline="-25000" dirty="0" err="1"/>
              <a:t>x</a:t>
            </a:r>
            <a:r>
              <a:rPr lang="en-US" dirty="0"/>
              <a:t>: </a:t>
            </a:r>
            <a:r>
              <a:rPr lang="en-US" dirty="0" err="1"/>
              <a:t>Gen</a:t>
            </a:r>
            <a:r>
              <a:rPr lang="en-US" baseline="-25000" dirty="0" err="1"/>
              <a:t>x</a:t>
            </a:r>
            <a:r>
              <a:rPr lang="en-US" dirty="0"/>
              <a:t> = {d</a:t>
            </a:r>
            <a:r>
              <a:rPr lang="en-US" baseline="-25000" dirty="0"/>
              <a:t>1</a:t>
            </a:r>
            <a:r>
              <a:rPr lang="en-US" dirty="0"/>
              <a:t>, d</a:t>
            </a:r>
            <a:r>
              <a:rPr lang="en-US" baseline="-25000" dirty="0"/>
              <a:t>2</a:t>
            </a:r>
            <a:r>
              <a:rPr lang="en-US" dirty="0"/>
              <a:t>} ; </a:t>
            </a:r>
            <a:r>
              <a:rPr lang="en-US" dirty="0" err="1"/>
              <a:t>Kill</a:t>
            </a:r>
            <a:r>
              <a:rPr lang="en-US" baseline="-25000" dirty="0" err="1"/>
              <a:t>x</a:t>
            </a:r>
            <a:r>
              <a:rPr lang="en-US" dirty="0"/>
              <a:t>= {}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b="1" dirty="0"/>
              <a:t>If input(second iteration) </a:t>
            </a:r>
            <a:r>
              <a:rPr lang="en-US" dirty="0"/>
              <a:t>≤</a:t>
            </a:r>
            <a:r>
              <a:rPr lang="en-US" b="1" dirty="0"/>
              <a:t> input(first iteration)</a:t>
            </a:r>
          </a:p>
          <a:p>
            <a:pPr lvl="2"/>
            <a:r>
              <a:rPr lang="en-US" dirty="0"/>
              <a:t>result(second iteration) ≤ result(first iteration)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41AF652-AFD0-4504-8C83-C60409B508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9000" y="1525589"/>
            <a:ext cx="1676400" cy="1920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082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Distributivity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framework (</a:t>
            </a:r>
            <a:r>
              <a:rPr lang="en-US" sz="2800" i="1" dirty="0"/>
              <a:t>F, V, </a:t>
            </a:r>
            <a:r>
              <a:rPr lang="en-US" sz="2800" dirty="0">
                <a:sym typeface="Symbol"/>
              </a:rPr>
              <a:t></a:t>
            </a:r>
            <a:r>
              <a:rPr lang="en-US" sz="2800" dirty="0"/>
              <a:t>) is </a:t>
            </a:r>
            <a:r>
              <a:rPr lang="en-US" sz="2800" b="1" dirty="0">
                <a:solidFill>
                  <a:srgbClr val="FF3399"/>
                </a:solidFill>
              </a:rPr>
              <a:t>distributive</a:t>
            </a:r>
            <a:r>
              <a:rPr lang="en-US" sz="2800" dirty="0"/>
              <a:t> if and only if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solidFill>
                  <a:srgbClr val="0000FF"/>
                </a:solidFill>
              </a:rPr>
              <a:t>f(x </a:t>
            </a:r>
            <a:r>
              <a:rPr lang="en-US" sz="1800" dirty="0">
                <a:solidFill>
                  <a:srgbClr val="0000FF"/>
                </a:solidFill>
                <a:sym typeface="Symbol"/>
              </a:rPr>
              <a:t> y) </a:t>
            </a:r>
            <a:r>
              <a:rPr lang="en-US" sz="1800" b="1" dirty="0">
                <a:solidFill>
                  <a:srgbClr val="FF3399"/>
                </a:solidFill>
                <a:sym typeface="Symbol"/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 f(x) </a:t>
            </a:r>
            <a:r>
              <a:rPr lang="en-US" sz="1800" dirty="0">
                <a:solidFill>
                  <a:srgbClr val="0000FF"/>
                </a:solidFill>
                <a:sym typeface="Symbol"/>
              </a:rPr>
              <a:t> f(y)</a:t>
            </a:r>
            <a:endParaRPr lang="en-US" dirty="0"/>
          </a:p>
          <a:p>
            <a:pPr lvl="2"/>
            <a:r>
              <a:rPr lang="en-US" sz="1800" dirty="0"/>
              <a:t>i.e. merge input, then apply f is </a:t>
            </a:r>
            <a:r>
              <a:rPr lang="en-US" sz="1800" b="1" dirty="0">
                <a:solidFill>
                  <a:srgbClr val="0000FF"/>
                </a:solidFill>
              </a:rPr>
              <a:t>equal to</a:t>
            </a:r>
            <a:r>
              <a:rPr lang="en-US" sz="1800" dirty="0"/>
              <a:t> apply the transfer function individually then merge result</a:t>
            </a:r>
            <a:endParaRPr lang="en-US" i="1" dirty="0"/>
          </a:p>
          <a:p>
            <a:r>
              <a:rPr lang="en-US" sz="2800" dirty="0"/>
              <a:t>Example: Constant Propagation is NOT distributive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2026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2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3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42026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3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1142" y="5345668"/>
            <a:ext cx="170110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 c = a + b </a:t>
            </a:r>
          </a:p>
        </p:txBody>
      </p:sp>
      <p:cxnSp>
        <p:nvCxnSpPr>
          <p:cNvPr id="11" name="Straight Arrow Connector 10"/>
          <p:cNvCxnSpPr>
            <a:stCxn id="7" idx="2"/>
            <a:endCxn id="9" idx="0"/>
          </p:cNvCxnSpPr>
          <p:nvPr/>
        </p:nvCxnSpPr>
        <p:spPr>
          <a:xfrm rot="16200000" flipH="1">
            <a:off x="3291032" y="4495003"/>
            <a:ext cx="496669" cy="120465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2"/>
            <a:endCxn id="9" idx="0"/>
          </p:cNvCxnSpPr>
          <p:nvPr/>
        </p:nvCxnSpPr>
        <p:spPr>
          <a:xfrm rot="5400000">
            <a:off x="4472133" y="4518563"/>
            <a:ext cx="496669" cy="115754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15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dirty="0"/>
              <a:t>Let </a:t>
            </a:r>
            <a:r>
              <a:rPr lang="en-US" i="1" dirty="0">
                <a:solidFill>
                  <a:srgbClr val="0000FF"/>
                </a:solidFill>
              </a:rPr>
              <a:t>f</a:t>
            </a:r>
            <a:r>
              <a:rPr lang="en-US" i="1" baseline="-25000" dirty="0">
                <a:solidFill>
                  <a:srgbClr val="0000FF"/>
                </a:solidFill>
              </a:rPr>
              <a:t>1</a:t>
            </a:r>
            <a:r>
              <a:rPr lang="en-US" i="1" dirty="0">
                <a:solidFill>
                  <a:srgbClr val="0000FF"/>
                </a:solidFill>
              </a:rPr>
              <a:t>, ..., f</a:t>
            </a:r>
            <a:r>
              <a:rPr lang="en-US" i="1" baseline="-25000" dirty="0">
                <a:solidFill>
                  <a:srgbClr val="0000FF"/>
                </a:solidFill>
              </a:rPr>
              <a:t>m</a:t>
            </a:r>
            <a:r>
              <a:rPr lang="en-US" i="1" dirty="0">
                <a:solidFill>
                  <a:srgbClr val="0000FF"/>
                </a:solidFill>
              </a:rPr>
              <a:t> : </a:t>
            </a:r>
            <a:r>
              <a:rPr lang="en-US" sz="2000" dirty="0">
                <a:solidFill>
                  <a:srgbClr val="0000FF"/>
                </a:solidFill>
                <a:sym typeface="Symbol"/>
              </a:rPr>
              <a:t>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F</a:t>
            </a:r>
            <a:r>
              <a:rPr lang="en-US" i="1" dirty="0"/>
              <a:t>,  </a:t>
            </a:r>
            <a:r>
              <a:rPr lang="en-US" dirty="0"/>
              <a:t>where</a:t>
            </a:r>
            <a:r>
              <a:rPr lang="en-US" i="1" dirty="0"/>
              <a:t> </a:t>
            </a:r>
            <a:r>
              <a:rPr lang="en-US" b="1" i="1" dirty="0" err="1">
                <a:solidFill>
                  <a:srgbClr val="FF3399"/>
                </a:solidFill>
              </a:rPr>
              <a:t>f</a:t>
            </a:r>
            <a:r>
              <a:rPr lang="en-US" b="1" i="1" baseline="-25000" dirty="0" err="1">
                <a:solidFill>
                  <a:srgbClr val="FF3399"/>
                </a:solidFill>
              </a:rPr>
              <a:t>i</a:t>
            </a:r>
            <a:r>
              <a:rPr lang="en-US" i="1" baseline="-25000" dirty="0"/>
              <a:t> </a:t>
            </a:r>
            <a:r>
              <a:rPr lang="en-US" dirty="0"/>
              <a:t> is the </a:t>
            </a:r>
            <a:r>
              <a:rPr lang="en-US" dirty="0">
                <a:solidFill>
                  <a:srgbClr val="0000FF"/>
                </a:solidFill>
              </a:rPr>
              <a:t>transfer function for node </a:t>
            </a:r>
            <a:r>
              <a:rPr lang="en-US" i="1" dirty="0" err="1">
                <a:solidFill>
                  <a:srgbClr val="0000FF"/>
                </a:solidFill>
              </a:rPr>
              <a:t>i</a:t>
            </a:r>
            <a:endParaRPr lang="en-US" i="1" dirty="0">
              <a:solidFill>
                <a:srgbClr val="0000FF"/>
              </a:solidFill>
            </a:endParaRPr>
          </a:p>
          <a:p>
            <a:pPr lvl="2"/>
            <a:r>
              <a:rPr lang="en-US" i="1" dirty="0" err="1">
                <a:solidFill>
                  <a:srgbClr val="0000FF"/>
                </a:solidFill>
              </a:rPr>
              <a:t>f</a:t>
            </a:r>
            <a:r>
              <a:rPr lang="en-US" i="1" baseline="-25000" dirty="0" err="1">
                <a:solidFill>
                  <a:srgbClr val="0000FF"/>
                </a:solidFill>
              </a:rPr>
              <a:t>p</a:t>
            </a:r>
            <a:r>
              <a:rPr lang="en-US" dirty="0">
                <a:solidFill>
                  <a:srgbClr val="0000FF"/>
                </a:solidFill>
              </a:rPr>
              <a:t> = </a:t>
            </a:r>
            <a:r>
              <a:rPr lang="en-US" i="1" dirty="0" err="1">
                <a:solidFill>
                  <a:srgbClr val="0000FF"/>
                </a:solidFill>
              </a:rPr>
              <a:t>f</a:t>
            </a:r>
            <a:r>
              <a:rPr lang="en-US" i="1" baseline="-25000" dirty="0" err="1">
                <a:solidFill>
                  <a:srgbClr val="0000FF"/>
                </a:solidFill>
              </a:rPr>
              <a:t>n</a:t>
            </a:r>
            <a:r>
              <a:rPr lang="en-US" i="1" baseline="-50000" dirty="0" err="1">
                <a:solidFill>
                  <a:srgbClr val="0000FF"/>
                </a:solidFill>
              </a:rPr>
              <a:t>k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sz="2000" b="1" i="1" dirty="0">
                <a:solidFill>
                  <a:srgbClr val="0000FF"/>
                </a:solidFill>
                <a:sym typeface="Symbol"/>
              </a:rPr>
              <a:t></a:t>
            </a:r>
            <a:r>
              <a:rPr lang="en-US" b="1" i="1" dirty="0">
                <a:solidFill>
                  <a:srgbClr val="0000FF"/>
                </a:solidFill>
                <a:sym typeface="Symbol"/>
              </a:rPr>
              <a:t> …  </a:t>
            </a:r>
            <a:r>
              <a:rPr lang="en-US" i="1" dirty="0">
                <a:solidFill>
                  <a:srgbClr val="0000FF"/>
                </a:solidFill>
              </a:rPr>
              <a:t>f</a:t>
            </a:r>
            <a:r>
              <a:rPr lang="en-US" i="1" baseline="-25000" dirty="0">
                <a:solidFill>
                  <a:srgbClr val="0000FF"/>
                </a:solidFill>
              </a:rPr>
              <a:t>n</a:t>
            </a:r>
            <a:r>
              <a:rPr lang="en-US" i="1" baseline="-50000" dirty="0">
                <a:solidFill>
                  <a:srgbClr val="0000FF"/>
                </a:solidFill>
              </a:rPr>
              <a:t>1 </a:t>
            </a:r>
            <a:r>
              <a:rPr lang="en-US" dirty="0"/>
              <a:t>, where </a:t>
            </a:r>
            <a:r>
              <a:rPr lang="en-US" b="1" i="1" dirty="0">
                <a:solidFill>
                  <a:srgbClr val="FF3399"/>
                </a:solidFill>
              </a:rPr>
              <a:t>p</a:t>
            </a:r>
            <a:r>
              <a:rPr lang="en-US" dirty="0"/>
              <a:t> is a </a:t>
            </a:r>
            <a:r>
              <a:rPr lang="en-US" dirty="0">
                <a:solidFill>
                  <a:srgbClr val="0000FF"/>
                </a:solidFill>
              </a:rPr>
              <a:t>path through nodes n</a:t>
            </a:r>
            <a:r>
              <a:rPr lang="en-US" baseline="-25000" dirty="0">
                <a:solidFill>
                  <a:srgbClr val="0000FF"/>
                </a:solidFill>
              </a:rPr>
              <a:t>1</a:t>
            </a:r>
            <a:r>
              <a:rPr lang="en-US" dirty="0">
                <a:solidFill>
                  <a:srgbClr val="0000FF"/>
                </a:solidFill>
              </a:rPr>
              <a:t>, ..., </a:t>
            </a:r>
            <a:r>
              <a:rPr lang="en-US" dirty="0" err="1">
                <a:solidFill>
                  <a:srgbClr val="0000FF"/>
                </a:solidFill>
              </a:rPr>
              <a:t>n</a:t>
            </a:r>
            <a:r>
              <a:rPr lang="en-US" baseline="-25000" dirty="0" err="1">
                <a:solidFill>
                  <a:srgbClr val="0000FF"/>
                </a:solidFill>
              </a:rPr>
              <a:t>k</a:t>
            </a:r>
            <a:endParaRPr lang="en-US" dirty="0">
              <a:solidFill>
                <a:srgbClr val="0000FF"/>
              </a:solidFill>
            </a:endParaRPr>
          </a:p>
          <a:p>
            <a:pPr lvl="2">
              <a:lnSpc>
                <a:spcPct val="150000"/>
              </a:lnSpc>
            </a:pPr>
            <a:r>
              <a:rPr lang="en-US" i="1" dirty="0" err="1"/>
              <a:t>f</a:t>
            </a:r>
            <a:r>
              <a:rPr lang="en-US" i="1" baseline="-25000" dirty="0" err="1"/>
              <a:t>p</a:t>
            </a:r>
            <a:r>
              <a:rPr lang="en-US" dirty="0"/>
              <a:t> = </a:t>
            </a:r>
            <a:r>
              <a:rPr lang="en-US" dirty="0">
                <a:solidFill>
                  <a:srgbClr val="0000FF"/>
                </a:solidFill>
              </a:rPr>
              <a:t>identify function</a:t>
            </a:r>
            <a:r>
              <a:rPr lang="en-US" dirty="0"/>
              <a:t>, if </a:t>
            </a:r>
            <a:r>
              <a:rPr lang="en-US" i="1" dirty="0"/>
              <a:t>p</a:t>
            </a:r>
            <a:r>
              <a:rPr lang="en-US" dirty="0"/>
              <a:t> is an </a:t>
            </a:r>
            <a:r>
              <a:rPr lang="en-US" dirty="0">
                <a:solidFill>
                  <a:srgbClr val="0000FF"/>
                </a:solidFill>
              </a:rPr>
              <a:t>empty path</a:t>
            </a:r>
          </a:p>
          <a:p>
            <a:pPr lvl="2">
              <a:lnSpc>
                <a:spcPct val="150000"/>
              </a:lnSpc>
            </a:pPr>
            <a:endParaRPr lang="en-US" sz="400" i="1" dirty="0"/>
          </a:p>
          <a:p>
            <a:r>
              <a:rPr lang="en-US" b="1" dirty="0"/>
              <a:t>Ideal data flow answer: </a:t>
            </a:r>
          </a:p>
          <a:p>
            <a:pPr lvl="1"/>
            <a:r>
              <a:rPr lang="en-US" dirty="0"/>
              <a:t>For each node </a:t>
            </a:r>
            <a:r>
              <a:rPr lang="en-US" i="1" dirty="0"/>
              <a:t>n:</a:t>
            </a:r>
            <a:r>
              <a:rPr lang="en-US" dirty="0"/>
              <a:t>  </a:t>
            </a:r>
          </a:p>
          <a:p>
            <a:pPr lvl="1">
              <a:buNone/>
            </a:pPr>
            <a:r>
              <a:rPr lang="en-US" dirty="0">
                <a:sym typeface="Symbol"/>
              </a:rPr>
              <a:t>          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 </a:t>
            </a:r>
            <a:r>
              <a:rPr lang="en-US" b="1" i="1" dirty="0" err="1">
                <a:solidFill>
                  <a:srgbClr val="FF3399"/>
                </a:solidFill>
              </a:rPr>
              <a:t>f</a:t>
            </a:r>
            <a:r>
              <a:rPr lang="en-US" b="1" i="1" baseline="-25000" dirty="0" err="1">
                <a:solidFill>
                  <a:srgbClr val="FF3399"/>
                </a:solidFill>
              </a:rPr>
              <a:t>p</a:t>
            </a:r>
            <a:r>
              <a:rPr lang="en-US" b="1" i="1" baseline="-50000" dirty="0" err="1">
                <a:solidFill>
                  <a:srgbClr val="FF3399"/>
                </a:solidFill>
              </a:rPr>
              <a:t>i</a:t>
            </a:r>
            <a:r>
              <a:rPr lang="en-US" b="1" dirty="0">
                <a:solidFill>
                  <a:srgbClr val="FF3399"/>
                </a:solidFill>
              </a:rPr>
              <a:t> (</a:t>
            </a:r>
            <a:r>
              <a:rPr lang="en-US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b="1" dirty="0">
                <a:solidFill>
                  <a:srgbClr val="FF3399"/>
                </a:solidFill>
              </a:rPr>
              <a:t>)</a:t>
            </a:r>
            <a:r>
              <a:rPr lang="en-US" dirty="0"/>
              <a:t>, for all </a:t>
            </a:r>
            <a:r>
              <a:rPr lang="en-US" dirty="0">
                <a:solidFill>
                  <a:srgbClr val="0000FF"/>
                </a:solidFill>
              </a:rPr>
              <a:t>possibly executed </a:t>
            </a:r>
            <a:r>
              <a:rPr lang="en-US" dirty="0"/>
              <a:t>paths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reaching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pPr lvl="1">
              <a:buNone/>
            </a:pPr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sz="1100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br>
              <a:rPr lang="en-US" dirty="0"/>
            </a:br>
            <a:r>
              <a:rPr lang="en-US" dirty="0"/>
              <a:t> </a:t>
            </a:r>
          </a:p>
          <a:p>
            <a:r>
              <a:rPr lang="en-US" b="1" dirty="0"/>
              <a:t>But determining all possibly executed paths is </a:t>
            </a:r>
            <a:r>
              <a:rPr lang="en-US" b="1" dirty="0">
                <a:solidFill>
                  <a:srgbClr val="0000FF"/>
                </a:solidFill>
              </a:rPr>
              <a:t>undecidable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4800600"/>
            <a:ext cx="1149674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x = 0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4800600"/>
            <a:ext cx="1011815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x = 1</a:t>
            </a:r>
          </a:p>
        </p:txBody>
      </p:sp>
      <p:cxnSp>
        <p:nvCxnSpPr>
          <p:cNvPr id="10" name="Straight Arrow Connector 9"/>
          <p:cNvCxnSpPr>
            <a:stCxn id="7" idx="2"/>
          </p:cNvCxnSpPr>
          <p:nvPr/>
        </p:nvCxnSpPr>
        <p:spPr>
          <a:xfrm rot="16200000" flipH="1">
            <a:off x="3367684" y="4739285"/>
            <a:ext cx="392668" cy="1253962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</p:cNvCxnSpPr>
          <p:nvPr/>
        </p:nvCxnSpPr>
        <p:spPr>
          <a:xfrm rot="5400000">
            <a:off x="4514320" y="4846612"/>
            <a:ext cx="392668" cy="103930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00886" y="4038600"/>
            <a:ext cx="2252541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(y) &gt;= 0</a:t>
            </a:r>
          </a:p>
        </p:txBody>
      </p:sp>
      <p:cxnSp>
        <p:nvCxnSpPr>
          <p:cNvPr id="17" name="Straight Arrow Connector 16"/>
          <p:cNvCxnSpPr>
            <a:stCxn id="14" idx="2"/>
          </p:cNvCxnSpPr>
          <p:nvPr/>
        </p:nvCxnSpPr>
        <p:spPr>
          <a:xfrm rot="16200000" flipH="1">
            <a:off x="4507691" y="4027397"/>
            <a:ext cx="404336" cy="1165405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7" idx="0"/>
          </p:cNvCxnSpPr>
          <p:nvPr/>
        </p:nvCxnSpPr>
        <p:spPr>
          <a:xfrm rot="10800000" flipV="1">
            <a:off x="2937038" y="4419600"/>
            <a:ext cx="1177763" cy="381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917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Meet-Over-Paths (MOP)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Error in the conservative direction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Meet-Over-Paths</a:t>
            </a:r>
            <a:r>
              <a:rPr lang="en-US" b="1" dirty="0"/>
              <a:t> (MOP):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dirty="0"/>
              <a:t>For each node </a:t>
            </a:r>
            <a:r>
              <a:rPr lang="en-US" i="1" dirty="0"/>
              <a:t>n: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>
                <a:solidFill>
                  <a:srgbClr val="0000FF"/>
                </a:solidFill>
              </a:rPr>
              <a:t>MOP(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dirty="0">
                <a:solidFill>
                  <a:srgbClr val="FF3399"/>
                </a:solidFill>
                <a:sym typeface="Symbol"/>
              </a:rPr>
              <a:t> </a:t>
            </a:r>
            <a:r>
              <a:rPr lang="en-US" i="1" dirty="0" err="1">
                <a:solidFill>
                  <a:srgbClr val="FF3399"/>
                </a:solidFill>
              </a:rPr>
              <a:t>f</a:t>
            </a:r>
            <a:r>
              <a:rPr lang="en-US" i="1" baseline="-25000" dirty="0" err="1">
                <a:solidFill>
                  <a:srgbClr val="FF3399"/>
                </a:solidFill>
              </a:rPr>
              <a:t>p</a:t>
            </a:r>
            <a:r>
              <a:rPr lang="en-US" i="1" baseline="-50000" dirty="0" err="1">
                <a:solidFill>
                  <a:srgbClr val="FF3399"/>
                </a:solidFill>
              </a:rPr>
              <a:t>i</a:t>
            </a:r>
            <a:r>
              <a:rPr lang="en-US" dirty="0">
                <a:solidFill>
                  <a:srgbClr val="FF3399"/>
                </a:solidFill>
              </a:rPr>
              <a:t> (</a:t>
            </a:r>
            <a:r>
              <a:rPr lang="en-US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dirty="0">
                <a:solidFill>
                  <a:srgbClr val="FF3399"/>
                </a:solidFill>
              </a:rPr>
              <a:t>)</a:t>
            </a:r>
            <a:r>
              <a:rPr lang="en-US" dirty="0"/>
              <a:t>, for all paths 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en-US" dirty="0"/>
              <a:t> </a:t>
            </a:r>
            <a:r>
              <a:rPr lang="en-US" dirty="0">
                <a:solidFill>
                  <a:srgbClr val="FF3399"/>
                </a:solidFill>
              </a:rPr>
              <a:t>reaching</a:t>
            </a:r>
            <a:r>
              <a:rPr lang="en-US" dirty="0"/>
              <a:t> </a:t>
            </a:r>
            <a:r>
              <a:rPr lang="en-US" i="1" dirty="0"/>
              <a:t>n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/>
              <a:t>a path exists as long there is an edge in the code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consider more paths than necessary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MOP = Perfect-Solution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Solution-to-Unexecuted-Paths 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MOP ≤ Perfect-Solution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Potentially more constrained, solution is small</a:t>
            </a:r>
          </a:p>
          <a:p>
            <a:pPr lvl="2"/>
            <a:r>
              <a:rPr lang="en-US" dirty="0"/>
              <a:t>hence </a:t>
            </a:r>
            <a:r>
              <a:rPr lang="en-US" i="1" dirty="0"/>
              <a:t>conservative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It is not </a:t>
            </a:r>
            <a:r>
              <a:rPr lang="en-US" b="1" dirty="0">
                <a:solidFill>
                  <a:srgbClr val="0000FF"/>
                </a:solidFill>
              </a:rPr>
              <a:t>safe</a:t>
            </a:r>
            <a:r>
              <a:rPr lang="en-US" dirty="0"/>
              <a:t> to be &gt; Perfect-Solution!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Desirable solution: as close to MOP as possible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851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6CA5E-4482-486E-921A-72B6985F5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MOP 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3EE49-85B9-47F6-9847-864319F3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9B1674-D989-44F2-A384-439D97438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417638"/>
            <a:ext cx="7585233" cy="4613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8727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Data Flow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300" b="1" dirty="0"/>
              <a:t>Example: </a:t>
            </a:r>
            <a:r>
              <a:rPr lang="en-US" sz="3300" b="1" dirty="0">
                <a:solidFill>
                  <a:srgbClr val="0000FF"/>
                </a:solidFill>
              </a:rPr>
              <a:t>Reaching definitions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out[entry]</a:t>
            </a:r>
            <a:r>
              <a:rPr lang="en-US" sz="3300" dirty="0"/>
              <a:t> = {}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Values</a:t>
            </a:r>
            <a:r>
              <a:rPr lang="en-US" sz="3300" dirty="0"/>
              <a:t> = {subsets of definitions}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Meet operator</a:t>
            </a:r>
            <a:r>
              <a:rPr lang="en-US" sz="3300" dirty="0"/>
              <a:t>: </a:t>
            </a:r>
            <a:r>
              <a:rPr lang="en-US" sz="3300" dirty="0">
                <a:sym typeface="Symbol"/>
              </a:rPr>
              <a:t></a:t>
            </a:r>
          </a:p>
          <a:p>
            <a:pPr lvl="2"/>
            <a:r>
              <a:rPr lang="en-US" sz="3300" dirty="0"/>
              <a:t>in[b] = </a:t>
            </a:r>
            <a:r>
              <a:rPr lang="en-US" sz="3300" dirty="0">
                <a:sym typeface="Symbol"/>
              </a:rPr>
              <a:t> </a:t>
            </a:r>
            <a:r>
              <a:rPr lang="en-US" sz="3300" dirty="0"/>
              <a:t>out[</a:t>
            </a:r>
            <a:r>
              <a:rPr lang="en-US" sz="3300" i="1" dirty="0"/>
              <a:t>p</a:t>
            </a:r>
            <a:r>
              <a:rPr lang="en-US" sz="3300" dirty="0"/>
              <a:t>], for all predecessors </a:t>
            </a:r>
            <a:r>
              <a:rPr lang="en-US" sz="3300" i="1" dirty="0"/>
              <a:t>p</a:t>
            </a:r>
            <a:r>
              <a:rPr lang="en-US" sz="3300" dirty="0"/>
              <a:t> of b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>
                <a:solidFill>
                  <a:srgbClr val="0000FF"/>
                </a:solidFill>
              </a:rPr>
              <a:t>Transfer functions</a:t>
            </a:r>
            <a:r>
              <a:rPr lang="en-US" sz="3300" dirty="0"/>
              <a:t>:  out[b] = </a:t>
            </a:r>
            <a:r>
              <a:rPr lang="en-US" sz="3300" dirty="0" err="1"/>
              <a:t>gen</a:t>
            </a:r>
            <a:r>
              <a:rPr lang="en-US" sz="3300" baseline="-25000" dirty="0" err="1"/>
              <a:t>b</a:t>
            </a:r>
            <a:r>
              <a:rPr lang="en-US" sz="3300" dirty="0">
                <a:sym typeface="Symbol"/>
              </a:rPr>
              <a:t> </a:t>
            </a:r>
            <a:r>
              <a:rPr lang="en-US" sz="3300" dirty="0"/>
              <a:t> (in[b] -</a:t>
            </a:r>
            <a:r>
              <a:rPr lang="en-US" sz="3300" dirty="0" err="1"/>
              <a:t>kill</a:t>
            </a:r>
            <a:r>
              <a:rPr lang="en-US" sz="3300" baseline="-25000" dirty="0" err="1"/>
              <a:t>b</a:t>
            </a:r>
            <a:r>
              <a:rPr lang="en-US" sz="3300" dirty="0"/>
              <a:t>)</a:t>
            </a:r>
          </a:p>
          <a:p>
            <a:r>
              <a:rPr lang="en-US" sz="3300" b="1" dirty="0"/>
              <a:t>Any solution satisfying equations = </a:t>
            </a:r>
            <a:r>
              <a:rPr lang="en-US" sz="3300" b="1" dirty="0">
                <a:solidFill>
                  <a:srgbClr val="0000FF"/>
                </a:solidFill>
              </a:rPr>
              <a:t>Fixed Point Solution</a:t>
            </a:r>
            <a:r>
              <a:rPr lang="en-US" sz="3300" b="1" dirty="0"/>
              <a:t> (</a:t>
            </a:r>
            <a:r>
              <a:rPr lang="en-US" sz="3300" b="1" dirty="0">
                <a:solidFill>
                  <a:srgbClr val="0000FF"/>
                </a:solidFill>
              </a:rPr>
              <a:t>FP</a:t>
            </a:r>
            <a:r>
              <a:rPr lang="en-US" sz="3300" b="1" dirty="0"/>
              <a:t>)</a:t>
            </a:r>
          </a:p>
          <a:p>
            <a:pPr>
              <a:lnSpc>
                <a:spcPct val="160000"/>
              </a:lnSpc>
            </a:pPr>
            <a:r>
              <a:rPr lang="en-US" sz="3300" b="1" dirty="0"/>
              <a:t>Iterative algorithm 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initializes out[b] to {}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if converges, then it computes </a:t>
            </a:r>
            <a:r>
              <a:rPr lang="en-US" sz="3300" dirty="0">
                <a:solidFill>
                  <a:srgbClr val="0000FF"/>
                </a:solidFill>
              </a:rPr>
              <a:t>Maximum Fixed Point</a:t>
            </a:r>
            <a:r>
              <a:rPr lang="en-US" sz="3300" dirty="0"/>
              <a:t> (</a:t>
            </a:r>
            <a:r>
              <a:rPr lang="en-US" sz="3300" dirty="0">
                <a:solidFill>
                  <a:srgbClr val="0000FF"/>
                </a:solidFill>
              </a:rPr>
              <a:t>MFP</a:t>
            </a:r>
            <a:r>
              <a:rPr lang="en-US" sz="3300" dirty="0"/>
              <a:t>):</a:t>
            </a:r>
          </a:p>
          <a:p>
            <a:pPr lvl="2"/>
            <a:r>
              <a:rPr lang="en-US" sz="3300" dirty="0">
                <a:solidFill>
                  <a:srgbClr val="0000FF"/>
                </a:solidFill>
              </a:rPr>
              <a:t>MFP</a:t>
            </a:r>
            <a:r>
              <a:rPr lang="en-US" sz="3300" dirty="0"/>
              <a:t> is the </a:t>
            </a:r>
            <a:r>
              <a:rPr lang="en-US" sz="3300" dirty="0">
                <a:solidFill>
                  <a:srgbClr val="FF3399"/>
                </a:solidFill>
              </a:rPr>
              <a:t>largest of all solutions to equations</a:t>
            </a:r>
          </a:p>
          <a:p>
            <a:pPr>
              <a:lnSpc>
                <a:spcPct val="160000"/>
              </a:lnSpc>
            </a:pPr>
            <a:r>
              <a:rPr lang="en-US" sz="3300" b="1" dirty="0"/>
              <a:t>Properties: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FP ≤ MFP ≤ MOP ≤ Perfect-solution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FP, MFP are safe </a:t>
            </a:r>
          </a:p>
          <a:p>
            <a:pPr lvl="1">
              <a:buFont typeface="Arial" pitchFamily="34" charset="0"/>
              <a:buChar char="•"/>
            </a:pPr>
            <a:r>
              <a:rPr lang="en-US" sz="3300" dirty="0"/>
              <a:t>in(b) ≤ MOP(b)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40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Correctness of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If data flow framework is </a:t>
            </a:r>
            <a:r>
              <a:rPr lang="en-US" b="1" dirty="0">
                <a:solidFill>
                  <a:srgbClr val="C00000"/>
                </a:solidFill>
              </a:rPr>
              <a:t>monotone</a:t>
            </a:r>
            <a:r>
              <a:rPr lang="en-US" b="1" dirty="0"/>
              <a:t>, then if the algorithm converges, IN[b] </a:t>
            </a:r>
            <a:r>
              <a:rPr lang="en-US" dirty="0"/>
              <a:t>≤</a:t>
            </a:r>
            <a:r>
              <a:rPr lang="en-US" b="1" dirty="0"/>
              <a:t> MOP[b]</a:t>
            </a:r>
          </a:p>
          <a:p>
            <a:pPr>
              <a:lnSpc>
                <a:spcPct val="160000"/>
              </a:lnSpc>
            </a:pPr>
            <a:r>
              <a:rPr lang="en-US" b="1" dirty="0"/>
              <a:t>Proof: Induction on path lengths</a:t>
            </a:r>
          </a:p>
          <a:p>
            <a:pPr lvl="1"/>
            <a:r>
              <a:rPr lang="en-US" dirty="0"/>
              <a:t>Define IN[entry] = OUT[entry]</a:t>
            </a:r>
            <a:br>
              <a:rPr lang="en-US" dirty="0"/>
            </a:br>
            <a:r>
              <a:rPr lang="en-US" dirty="0"/>
              <a:t>and transfer function of entry = Identity function</a:t>
            </a:r>
          </a:p>
          <a:p>
            <a:pPr lvl="1"/>
            <a:r>
              <a:rPr lang="en-US" dirty="0"/>
              <a:t>Base case: path of length 0</a:t>
            </a:r>
          </a:p>
          <a:p>
            <a:pPr lvl="2"/>
            <a:r>
              <a:rPr lang="en-US" dirty="0"/>
              <a:t>Proper initialization of IN[entry]</a:t>
            </a:r>
          </a:p>
          <a:p>
            <a:pPr lvl="1"/>
            <a:r>
              <a:rPr lang="en-US" dirty="0"/>
              <a:t>If true for path of length k</a:t>
            </a:r>
            <a:r>
              <a:rPr lang="en-US" i="1" dirty="0"/>
              <a:t>, </a:t>
            </a:r>
            <a:r>
              <a:rPr lang="en-US" i="1" dirty="0" err="1"/>
              <a:t>p</a:t>
            </a:r>
            <a:r>
              <a:rPr lang="en-US" i="1" baseline="-25000" dirty="0" err="1"/>
              <a:t>k</a:t>
            </a:r>
            <a:r>
              <a:rPr lang="en-US" i="1" dirty="0"/>
              <a:t> </a:t>
            </a:r>
            <a:r>
              <a:rPr lang="en-US" dirty="0"/>
              <a:t>=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i="1" dirty="0"/>
              <a:t>, ..., </a:t>
            </a:r>
            <a:r>
              <a:rPr lang="en-US" i="1" dirty="0" err="1"/>
              <a:t>n</a:t>
            </a:r>
            <a:r>
              <a:rPr lang="en-US" i="1" baseline="-25000" dirty="0" err="1"/>
              <a:t>k</a:t>
            </a:r>
            <a:r>
              <a:rPr lang="en-US" dirty="0"/>
              <a:t>), then</a:t>
            </a:r>
            <a:br>
              <a:rPr lang="en-US" i="1" dirty="0"/>
            </a:br>
            <a:r>
              <a:rPr lang="en-US" dirty="0"/>
              <a:t>true for path of length k+1: </a:t>
            </a:r>
            <a:r>
              <a:rPr lang="en-US" i="1" dirty="0"/>
              <a:t>p</a:t>
            </a:r>
            <a:r>
              <a:rPr lang="en-US" i="1" baseline="-25000" dirty="0"/>
              <a:t>k</a:t>
            </a:r>
            <a:r>
              <a:rPr lang="en-US" baseline="-25000" dirty="0"/>
              <a:t>+1</a:t>
            </a:r>
            <a:r>
              <a:rPr lang="en-US" i="1" dirty="0"/>
              <a:t> </a:t>
            </a:r>
            <a:r>
              <a:rPr lang="en-US" dirty="0"/>
              <a:t>=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i="1" baseline="-25000" dirty="0"/>
              <a:t>1</a:t>
            </a:r>
            <a:r>
              <a:rPr lang="en-US" i="1" dirty="0"/>
              <a:t>, ..., n</a:t>
            </a:r>
            <a:r>
              <a:rPr lang="en-US" i="1" baseline="-25000" dirty="0"/>
              <a:t>k+1</a:t>
            </a:r>
            <a:r>
              <a:rPr lang="en-US" dirty="0"/>
              <a:t>)</a:t>
            </a:r>
          </a:p>
          <a:p>
            <a:pPr lvl="2">
              <a:lnSpc>
                <a:spcPct val="150000"/>
              </a:lnSpc>
            </a:pPr>
            <a:r>
              <a:rPr lang="en-US" dirty="0"/>
              <a:t>Assume: IN[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 ≤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k-1</a:t>
            </a:r>
            <a:r>
              <a:rPr lang="en-US" dirty="0"/>
              <a:t>(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k-2</a:t>
            </a:r>
            <a:r>
              <a:rPr lang="en-US" dirty="0"/>
              <a:t>(...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1</a:t>
            </a:r>
            <a:r>
              <a:rPr lang="en-US" dirty="0"/>
              <a:t>(IN[entry])))</a:t>
            </a:r>
            <a:endParaRPr lang="en-US" i="1" dirty="0"/>
          </a:p>
          <a:p>
            <a:pPr lvl="2">
              <a:lnSpc>
                <a:spcPct val="150000"/>
              </a:lnSpc>
            </a:pPr>
            <a:r>
              <a:rPr lang="en-US" dirty="0"/>
              <a:t>IN[n</a:t>
            </a:r>
            <a:r>
              <a:rPr lang="en-US" baseline="-25000" dirty="0"/>
              <a:t>k+1</a:t>
            </a:r>
            <a:r>
              <a:rPr lang="en-US" dirty="0"/>
              <a:t>] = OUT[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...</a:t>
            </a:r>
            <a:br>
              <a:rPr lang="en-US" dirty="0"/>
            </a:br>
            <a:r>
              <a:rPr lang="en-US" dirty="0"/>
              <a:t>	  ≤ OUT[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</a:t>
            </a:r>
            <a:br>
              <a:rPr lang="en-US" dirty="0"/>
            </a:br>
            <a:r>
              <a:rPr lang="en-US" dirty="0"/>
              <a:t>  	  ≤ </a:t>
            </a:r>
            <a:r>
              <a:rPr lang="en-US" i="1" dirty="0" err="1"/>
              <a:t>f</a:t>
            </a:r>
            <a:r>
              <a:rPr lang="en-US" i="1" baseline="-25000" dirty="0" err="1"/>
              <a:t>n</a:t>
            </a:r>
            <a:r>
              <a:rPr lang="en-US" i="1" baseline="-50000" dirty="0" err="1"/>
              <a:t>k</a:t>
            </a:r>
            <a:r>
              <a:rPr lang="en-US" i="1" baseline="-50000" dirty="0"/>
              <a:t> </a:t>
            </a:r>
            <a:r>
              <a:rPr lang="en-US" dirty="0"/>
              <a:t>(IN[</a:t>
            </a:r>
            <a:r>
              <a:rPr lang="en-US" dirty="0" err="1"/>
              <a:t>n</a:t>
            </a:r>
            <a:r>
              <a:rPr lang="en-US" baseline="-25000" dirty="0" err="1"/>
              <a:t>k</a:t>
            </a:r>
            <a:r>
              <a:rPr lang="en-US" dirty="0"/>
              <a:t>])</a:t>
            </a:r>
            <a:br>
              <a:rPr lang="en-US" dirty="0"/>
            </a:br>
            <a:r>
              <a:rPr lang="en-US" dirty="0"/>
              <a:t>	  ≤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k-1</a:t>
            </a:r>
            <a:r>
              <a:rPr lang="en-US" dirty="0"/>
              <a:t>(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k-2</a:t>
            </a:r>
            <a:r>
              <a:rPr lang="en-US" dirty="0"/>
              <a:t>(... </a:t>
            </a:r>
            <a:r>
              <a:rPr lang="en-US" i="1" dirty="0"/>
              <a:t>f</a:t>
            </a:r>
            <a:r>
              <a:rPr lang="en-US" i="1" baseline="-25000" dirty="0"/>
              <a:t>n</a:t>
            </a:r>
            <a:r>
              <a:rPr lang="en-US" i="1" baseline="-50000" dirty="0"/>
              <a:t>1</a:t>
            </a:r>
            <a:r>
              <a:rPr lang="en-US" dirty="0"/>
              <a:t>(IN[entry])))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028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7E2047-E713-4D52-834E-7DDD52AA8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Refreshing from Last Lecture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E2CB85-B97E-4BAD-8641-5EB5E0B54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2A8AB7-13DB-45EE-B1D4-0893D2278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Reaching definitions</a:t>
            </a:r>
          </a:p>
          <a:p>
            <a:endParaRPr lang="en-US" dirty="0"/>
          </a:p>
          <a:p>
            <a:r>
              <a:rPr lang="en-US" dirty="0"/>
              <a:t>Live variables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6777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If data flow framework is </a:t>
            </a:r>
            <a:r>
              <a:rPr lang="en-US" sz="2800" b="1" dirty="0" err="1">
                <a:solidFill>
                  <a:srgbClr val="0000FF"/>
                </a:solidFill>
              </a:rPr>
              <a:t>distributive</a:t>
            </a:r>
            <a:r>
              <a:rPr lang="en-US" sz="2800" b="1" dirty="0" err="1"/>
              <a:t>,then</a:t>
            </a:r>
            <a:r>
              <a:rPr lang="en-US" sz="2800" b="1" dirty="0"/>
              <a:t> if the algorithm converges, </a:t>
            </a:r>
            <a:r>
              <a:rPr lang="en-US" sz="2800" b="1" dirty="0">
                <a:solidFill>
                  <a:srgbClr val="0000FF"/>
                </a:solidFill>
              </a:rPr>
              <a:t>IN[b] = MOP[b]</a:t>
            </a:r>
          </a:p>
          <a:p>
            <a:endParaRPr lang="en-US" sz="2800" b="1" dirty="0">
              <a:solidFill>
                <a:srgbClr val="0000FF"/>
              </a:solidFill>
            </a:endParaRPr>
          </a:p>
          <a:p>
            <a:endParaRPr lang="en-US" sz="28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br>
              <a:rPr lang="en-US" sz="2800" b="1" dirty="0"/>
            </a:br>
            <a:endParaRPr lang="en-US" sz="2800" b="1" dirty="0"/>
          </a:p>
          <a:p>
            <a:r>
              <a:rPr lang="en-US" sz="2800" dirty="0"/>
              <a:t>Monotone but not distributive: behaves as if there are additional paths </a:t>
            </a:r>
            <a:br>
              <a:rPr lang="en-US" dirty="0"/>
            </a:b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28310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2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3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724400" y="2831068"/>
            <a:ext cx="1149674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a = 3 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b = 2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91142" y="3974068"/>
            <a:ext cx="1701107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 c = a + b </a:t>
            </a:r>
          </a:p>
        </p:txBody>
      </p:sp>
      <p:cxnSp>
        <p:nvCxnSpPr>
          <p:cNvPr id="10" name="Straight Arrow Connector 9"/>
          <p:cNvCxnSpPr>
            <a:stCxn id="7" idx="2"/>
            <a:endCxn id="9" idx="0"/>
          </p:cNvCxnSpPr>
          <p:nvPr/>
        </p:nvCxnSpPr>
        <p:spPr>
          <a:xfrm rot="16200000" flipH="1">
            <a:off x="3291032" y="3123403"/>
            <a:ext cx="496669" cy="1204659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  <a:endCxn id="9" idx="0"/>
          </p:cNvCxnSpPr>
          <p:nvPr/>
        </p:nvCxnSpPr>
        <p:spPr>
          <a:xfrm rot="5400000">
            <a:off x="4472133" y="3146963"/>
            <a:ext cx="496669" cy="1157541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0537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Additional Property to Guarantee Convergence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/>
              <a:t>Data flow framework (</a:t>
            </a:r>
            <a:r>
              <a:rPr lang="en-US" b="1" dirty="0">
                <a:solidFill>
                  <a:srgbClr val="0000FF"/>
                </a:solidFill>
              </a:rPr>
              <a:t>monotone</a:t>
            </a:r>
            <a:r>
              <a:rPr lang="en-US" b="1" dirty="0"/>
              <a:t>) converges if there is a </a:t>
            </a:r>
            <a:r>
              <a:rPr lang="en-US" b="1" dirty="0">
                <a:solidFill>
                  <a:srgbClr val="FF3399"/>
                </a:solidFill>
              </a:rPr>
              <a:t>finite descending chain</a:t>
            </a:r>
            <a:br>
              <a:rPr lang="en-US" b="1" dirty="0"/>
            </a:br>
            <a:endParaRPr lang="en-US" b="1" dirty="0"/>
          </a:p>
          <a:p>
            <a:r>
              <a:rPr lang="en-US" dirty="0"/>
              <a:t>For each variable IN[b], OUT[b], consider the sequence of values set to each variable </a:t>
            </a:r>
            <a:r>
              <a:rPr lang="en-US" dirty="0">
                <a:solidFill>
                  <a:srgbClr val="0000FF"/>
                </a:solidFill>
              </a:rPr>
              <a:t>across iterations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if sequence for </a:t>
            </a:r>
            <a:r>
              <a:rPr lang="en-US" dirty="0">
                <a:solidFill>
                  <a:srgbClr val="0000FF"/>
                </a:solidFill>
              </a:rPr>
              <a:t>in[b] is monotonically decreasing</a:t>
            </a:r>
          </a:p>
          <a:p>
            <a:pPr lvl="2"/>
            <a:r>
              <a:rPr lang="en-US" dirty="0"/>
              <a:t>sequence for </a:t>
            </a:r>
            <a:r>
              <a:rPr lang="en-US" dirty="0">
                <a:solidFill>
                  <a:srgbClr val="0000FF"/>
                </a:solidFill>
              </a:rPr>
              <a:t>out[b] is monotonically decreasing </a:t>
            </a:r>
          </a:p>
          <a:p>
            <a:pPr lvl="3">
              <a:buFont typeface="Arial" pitchFamily="34" charset="0"/>
              <a:buChar char="•"/>
            </a:pPr>
            <a:r>
              <a:rPr lang="en-US" dirty="0"/>
              <a:t>(out[b] initialized to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if sequence for </a:t>
            </a:r>
            <a:r>
              <a:rPr lang="en-US" dirty="0">
                <a:solidFill>
                  <a:srgbClr val="0000FF"/>
                </a:solidFill>
              </a:rPr>
              <a:t>out[b] is monotonically decreasing</a:t>
            </a:r>
          </a:p>
          <a:p>
            <a:pPr lvl="2"/>
            <a:r>
              <a:rPr lang="en-US" dirty="0"/>
              <a:t>sequence of </a:t>
            </a:r>
            <a:r>
              <a:rPr lang="en-US" dirty="0">
                <a:solidFill>
                  <a:srgbClr val="0000FF"/>
                </a:solidFill>
              </a:rPr>
              <a:t>in[b] is monotonically decreasing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725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5168" y="141788"/>
            <a:ext cx="8229600" cy="1143000"/>
          </a:xfrm>
        </p:spPr>
        <p:txBody>
          <a:bodyPr/>
          <a:lstStyle/>
          <a:p>
            <a:r>
              <a:rPr lang="en-US" dirty="0"/>
              <a:t>Speed of Convergence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r>
              <a:rPr lang="en-US" dirty="0"/>
              <a:t>Speed of convergence depends on order of node visits</a:t>
            </a:r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dirty="0"/>
              <a:t>Reverse “direction” for backward flow problems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5908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>
          <a:xfrm>
            <a:off x="31242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4290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6" idx="3"/>
          </p:cNvCxnSpPr>
          <p:nvPr/>
        </p:nvCxnSpPr>
        <p:spPr>
          <a:xfrm>
            <a:off x="39624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2672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20" idx="3"/>
          </p:cNvCxnSpPr>
          <p:nvPr/>
        </p:nvCxnSpPr>
        <p:spPr>
          <a:xfrm>
            <a:off x="48006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5105400" y="24384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2" idx="3"/>
          </p:cNvCxnSpPr>
          <p:nvPr/>
        </p:nvCxnSpPr>
        <p:spPr>
          <a:xfrm>
            <a:off x="5638800" y="2552700"/>
            <a:ext cx="304800" cy="158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810000" y="28956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810000" y="38100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572000" y="33528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971800" y="3352800"/>
            <a:ext cx="533400" cy="228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stCxn id="24" idx="2"/>
            <a:endCxn id="26" idx="0"/>
          </p:cNvCxnSpPr>
          <p:nvPr/>
        </p:nvCxnSpPr>
        <p:spPr>
          <a:xfrm rot="16200000" flipH="1">
            <a:off x="4343400" y="2857500"/>
            <a:ext cx="228600" cy="762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4" idx="2"/>
            <a:endCxn id="27" idx="0"/>
          </p:cNvCxnSpPr>
          <p:nvPr/>
        </p:nvCxnSpPr>
        <p:spPr>
          <a:xfrm rot="5400000">
            <a:off x="3543300" y="2819400"/>
            <a:ext cx="228600" cy="838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2"/>
            <a:endCxn id="25" idx="0"/>
          </p:cNvCxnSpPr>
          <p:nvPr/>
        </p:nvCxnSpPr>
        <p:spPr>
          <a:xfrm rot="16200000" flipH="1">
            <a:off x="3543300" y="3276600"/>
            <a:ext cx="228600" cy="8382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6" idx="2"/>
            <a:endCxn id="25" idx="0"/>
          </p:cNvCxnSpPr>
          <p:nvPr/>
        </p:nvCxnSpPr>
        <p:spPr>
          <a:xfrm rot="5400000">
            <a:off x="4343400" y="3314700"/>
            <a:ext cx="228600" cy="762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992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</a:t>
            </a:r>
            <a:r>
              <a:rPr lang="en-US" dirty="0" err="1"/>
              <a:t>Postorder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Step 1: depth-first post order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main()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1;					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Visit(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root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	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Visit(n) {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for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each successor 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that has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not been visited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   Visit(s);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(n)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count+1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	</a:t>
            </a:r>
            <a:r>
              <a:rPr lang="en-US" dirty="0"/>
              <a:t>			</a:t>
            </a:r>
            <a:br>
              <a:rPr lang="en-US" dirty="0"/>
            </a:br>
            <a:r>
              <a:rPr lang="en-US" dirty="0"/>
              <a:t>	}</a:t>
            </a:r>
          </a:p>
          <a:p>
            <a:endParaRPr lang="en-US" b="1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Step 2: reverse order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For each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rPostOrder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NumNodes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-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PostOrder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66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Depth-First Iterative Algorithm (forward)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input: control flow graph CFG = (N, E, Entry, Exit)</a:t>
            </a:r>
          </a:p>
          <a:p>
            <a:pPr>
              <a:lnSpc>
                <a:spcPct val="170000"/>
              </a:lnSpc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/* Initialize */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out[entry]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init_value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For all nodes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Change = True</a:t>
            </a:r>
          </a:p>
          <a:p>
            <a:pPr>
              <a:lnSpc>
                <a:spcPct val="170000"/>
              </a:lnSpc>
              <a:buNone/>
            </a:pPr>
            <a:r>
              <a:rPr lang="en-US" b="1" i="1" dirty="0">
                <a:latin typeface="Courier New" pitchFamily="49" charset="0"/>
                <a:cs typeface="Courier New" pitchFamily="49" charset="0"/>
              </a:rPr>
              <a:t>/* iterate */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While Change 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Change = False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For each node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b="1" dirty="0" err="1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rPostOrder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in[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1900" b="1" dirty="0">
                <a:sym typeface="Symbol"/>
              </a:rPr>
              <a:t>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(out[p]), for all predecessors p of i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oldout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     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</a:t>
            </a:r>
            <a:r>
              <a:rPr lang="en-US" b="1" baseline="-25000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if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oldout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latin typeface="Courier New" pitchFamily="49" charset="0"/>
                <a:cs typeface="Courier New" pitchFamily="49" charset="0"/>
                <a:sym typeface="Symbol"/>
              </a:rPr>
              <a:t>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out[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Change = True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974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Speed of Convergence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If cycles do not add information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information can flow in one pass down a series of nodes of increasing order number:</a:t>
            </a:r>
          </a:p>
          <a:p>
            <a:pPr lvl="2"/>
            <a:r>
              <a:rPr lang="en-US" dirty="0"/>
              <a:t>e.g., 1 -&gt; 4 -&gt; 5 -&gt; 7 -&gt; 2 -&gt; 4 ...</a:t>
            </a:r>
          </a:p>
          <a:p>
            <a:pPr lvl="1">
              <a:buFont typeface="Arial" pitchFamily="34" charset="0"/>
              <a:buChar char="•"/>
            </a:pPr>
            <a:r>
              <a:rPr lang="en-US" dirty="0"/>
              <a:t>passes determined by </a:t>
            </a:r>
            <a:r>
              <a:rPr lang="en-US" dirty="0">
                <a:solidFill>
                  <a:srgbClr val="0000FF"/>
                </a:solidFill>
              </a:rPr>
              <a:t>number of back edges in the path</a:t>
            </a:r>
          </a:p>
          <a:p>
            <a:pPr lvl="2"/>
            <a:r>
              <a:rPr lang="en-US" dirty="0"/>
              <a:t>essentially the nesting depth of the graph</a:t>
            </a:r>
          </a:p>
          <a:p>
            <a:pPr lvl="1">
              <a:buFont typeface="Arial" pitchFamily="34" charset="0"/>
              <a:buChar char="•"/>
            </a:pPr>
            <a:r>
              <a:rPr lang="en-US" dirty="0">
                <a:solidFill>
                  <a:srgbClr val="0000FF"/>
                </a:solidFill>
              </a:rPr>
              <a:t>Number of iterations </a:t>
            </a:r>
            <a:r>
              <a:rPr lang="en-US" dirty="0"/>
              <a:t>= </a:t>
            </a:r>
            <a:r>
              <a:rPr lang="en-US" dirty="0">
                <a:solidFill>
                  <a:srgbClr val="0000FF"/>
                </a:solidFill>
              </a:rPr>
              <a:t>number of back edges in any acyclic path + 2</a:t>
            </a:r>
          </a:p>
          <a:p>
            <a:pPr lvl="2"/>
            <a:r>
              <a:rPr lang="en-US" dirty="0"/>
              <a:t>(2 are necessary even if there are no cycles)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What is the depth?</a:t>
            </a:r>
          </a:p>
          <a:p>
            <a:pPr lvl="1"/>
            <a:r>
              <a:rPr lang="en-US" dirty="0"/>
              <a:t>corresponds to depth of intervals for “reducible” graphs</a:t>
            </a:r>
          </a:p>
          <a:p>
            <a:pPr lvl="1"/>
            <a:r>
              <a:rPr lang="en-US" dirty="0"/>
              <a:t>in real programs: average of 2.75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27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Check List for Data Flow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Semi-lattice</a:t>
            </a:r>
          </a:p>
          <a:p>
            <a:pPr lvl="1"/>
            <a:r>
              <a:rPr lang="en-US" dirty="0"/>
              <a:t>set of values</a:t>
            </a:r>
          </a:p>
          <a:p>
            <a:pPr lvl="1"/>
            <a:r>
              <a:rPr lang="en-US" dirty="0"/>
              <a:t>meet operator</a:t>
            </a:r>
          </a:p>
          <a:p>
            <a:pPr lvl="1"/>
            <a:r>
              <a:rPr lang="en-US" dirty="0"/>
              <a:t>top, bottom</a:t>
            </a:r>
          </a:p>
          <a:p>
            <a:pPr lvl="1"/>
            <a:r>
              <a:rPr lang="en-US" dirty="0"/>
              <a:t>finite descending chain?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Transfer functions</a:t>
            </a:r>
          </a:p>
          <a:p>
            <a:pPr lvl="1"/>
            <a:r>
              <a:rPr lang="en-US" dirty="0"/>
              <a:t>function of each basic block</a:t>
            </a:r>
          </a:p>
          <a:p>
            <a:pPr lvl="1"/>
            <a:r>
              <a:rPr lang="en-US" dirty="0"/>
              <a:t>monotone</a:t>
            </a:r>
          </a:p>
          <a:p>
            <a:pPr lvl="1"/>
            <a:r>
              <a:rPr lang="en-US" dirty="0"/>
              <a:t>distributive? </a:t>
            </a:r>
          </a:p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0000FF"/>
                </a:solidFill>
              </a:rPr>
              <a:t>Algorithm</a:t>
            </a:r>
          </a:p>
          <a:p>
            <a:pPr lvl="1"/>
            <a:r>
              <a:rPr lang="en-US" dirty="0"/>
              <a:t>initialization step (entry/exit, other nodes)</a:t>
            </a:r>
          </a:p>
          <a:p>
            <a:pPr lvl="1"/>
            <a:r>
              <a:rPr lang="en-US" dirty="0"/>
              <a:t>visit order: </a:t>
            </a:r>
            <a:r>
              <a:rPr lang="en-US" dirty="0" err="1"/>
              <a:t>rPostOrder</a:t>
            </a:r>
            <a:endParaRPr lang="en-US" dirty="0"/>
          </a:p>
          <a:p>
            <a:pPr lvl="1"/>
            <a:r>
              <a:rPr lang="en-US" dirty="0"/>
              <a:t>depth of the graph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05283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Dataflow analysis examples</a:t>
            </a:r>
          </a:p>
          <a:p>
            <a:pPr lvl="1"/>
            <a:r>
              <a:rPr lang="en-US" dirty="0"/>
              <a:t>Reaching definitions</a:t>
            </a:r>
          </a:p>
          <a:p>
            <a:pPr lvl="1"/>
            <a:r>
              <a:rPr lang="en-US" dirty="0"/>
              <a:t>Live variables</a:t>
            </a:r>
          </a:p>
          <a:p>
            <a:pPr lvl="1"/>
            <a:endParaRPr lang="en-US" dirty="0"/>
          </a:p>
          <a:p>
            <a:r>
              <a:rPr lang="en-US" dirty="0"/>
              <a:t>Dataflow formation definition</a:t>
            </a:r>
          </a:p>
          <a:p>
            <a:pPr lvl="1"/>
            <a:r>
              <a:rPr lang="en-US" dirty="0"/>
              <a:t>Meet operator</a:t>
            </a:r>
          </a:p>
          <a:p>
            <a:pPr lvl="1"/>
            <a:r>
              <a:rPr lang="en-US" dirty="0"/>
              <a:t>Transfer functions</a:t>
            </a:r>
          </a:p>
          <a:p>
            <a:pPr lvl="1"/>
            <a:r>
              <a:rPr lang="en-US" dirty="0"/>
              <a:t>Correctness, Precision, Convergence</a:t>
            </a:r>
          </a:p>
          <a:p>
            <a:pPr lvl="1"/>
            <a:r>
              <a:rPr lang="en-US" dirty="0"/>
              <a:t>Efficiency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655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Loops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782430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Goals: </a:t>
            </a:r>
          </a:p>
          <a:p>
            <a:pPr lvl="1"/>
            <a:r>
              <a:rPr lang="en-US" dirty="0"/>
              <a:t>Define a loop in graph-theoretic terms (control flow graph)</a:t>
            </a:r>
          </a:p>
          <a:p>
            <a:pPr lvl="1"/>
            <a:r>
              <a:rPr lang="en-US" dirty="0"/>
              <a:t>Not sensitive to input syntax</a:t>
            </a:r>
          </a:p>
          <a:p>
            <a:pPr lvl="1"/>
            <a:r>
              <a:rPr lang="en-US" dirty="0"/>
              <a:t>A uniform treatment for all loops: DO, while, </a:t>
            </a:r>
            <a:r>
              <a:rPr lang="en-US" dirty="0" err="1"/>
              <a:t>goto’s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Not every cycle is a “loop” from an optimization perspective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Intuitive properties of a loop</a:t>
            </a:r>
          </a:p>
          <a:p>
            <a:pPr lvl="1"/>
            <a:r>
              <a:rPr lang="en-US" dirty="0"/>
              <a:t>single entry point</a:t>
            </a:r>
          </a:p>
          <a:p>
            <a:pPr lvl="1"/>
            <a:r>
              <a:rPr lang="en-US" dirty="0"/>
              <a:t>edges must form at least a cycle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3218379"/>
            <a:ext cx="990600" cy="1658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5017EE8-5274-4F40-BB08-C56004A26B1F}"/>
              </a:ext>
            </a:extLst>
          </p:cNvPr>
          <p:cNvSpPr/>
          <p:nvPr/>
        </p:nvSpPr>
        <p:spPr>
          <a:xfrm rot="3641767">
            <a:off x="3151100" y="3953153"/>
            <a:ext cx="1524000" cy="655815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276219-21A9-48F1-A4A0-7CBF3C09070A}"/>
              </a:ext>
            </a:extLst>
          </p:cNvPr>
          <p:cNvSpPr txBox="1"/>
          <p:nvPr/>
        </p:nvSpPr>
        <p:spPr>
          <a:xfrm>
            <a:off x="2362200" y="3962400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Is this a loop?</a:t>
            </a:r>
            <a:endParaRPr lang="en-CA" dirty="0">
              <a:solidFill>
                <a:srgbClr val="0000FF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86A3C5-7214-43EC-981A-3BC427C455E8}"/>
              </a:ext>
            </a:extLst>
          </p:cNvPr>
          <p:cNvSpPr/>
          <p:nvPr/>
        </p:nvSpPr>
        <p:spPr>
          <a:xfrm rot="5400000">
            <a:off x="3650895" y="4205993"/>
            <a:ext cx="990599" cy="6558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99B105A-0C2E-42B0-9CCD-49072366494A}"/>
              </a:ext>
            </a:extLst>
          </p:cNvPr>
          <p:cNvSpPr txBox="1"/>
          <p:nvPr/>
        </p:nvSpPr>
        <p:spPr>
          <a:xfrm>
            <a:off x="4713199" y="3982454"/>
            <a:ext cx="891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Is this a loop?</a:t>
            </a: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19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33400" y="1371600"/>
          <a:ext cx="7848601" cy="304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3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2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26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60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/>
                        </a:rPr>
                        <a:t>Reaching</a:t>
                      </a:r>
                      <a:r>
                        <a:rPr lang="en-US" sz="1600" b="1" baseline="0" dirty="0">
                          <a:latin typeface="Calibri"/>
                        </a:rPr>
                        <a:t> Definitions</a:t>
                      </a:r>
                      <a:endParaRPr lang="en-US" sz="1600" b="1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Calibri"/>
                        </a:rPr>
                        <a:t>Live Variables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Domain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Sets of definitions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Sets of variables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Calibri"/>
                        </a:rPr>
                        <a:t>Direction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forward: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out[b] =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kern="1200" baseline="-2500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(in[b])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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out[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pred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(b)]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backward: </a:t>
                      </a:r>
                      <a:b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</a:b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in[b] = 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en-US" sz="1600" kern="1200" baseline="-2500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(out[b])</a:t>
                      </a:r>
                    </a:p>
                    <a:p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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in[</a:t>
                      </a:r>
                      <a:r>
                        <a:rPr lang="en-US" sz="1600" kern="1200" baseline="0" dirty="0" err="1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succ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(b)]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Transfer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sv-SE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(x) = Gen</a:t>
                      </a:r>
                      <a:r>
                        <a:rPr lang="sv-SE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(x –Kill</a:t>
                      </a:r>
                      <a:r>
                        <a:rPr lang="sv-SE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sv-SE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f</a:t>
                      </a:r>
                      <a:r>
                        <a:rPr lang="it-IT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(x) = Use</a:t>
                      </a:r>
                      <a:r>
                        <a:rPr lang="it-IT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 (x -Def</a:t>
                      </a:r>
                      <a:r>
                        <a:rPr lang="it-IT" sz="1600" kern="1200" baseline="-2500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</a:t>
                      </a:r>
                      <a:r>
                        <a:rPr lang="it-IT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Meet Operation (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)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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Boundary Condition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out[entry]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in[exit]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Initial interior points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out[b]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</a:rPr>
                        <a:t>in[b] = </a:t>
                      </a:r>
                      <a:r>
                        <a:rPr lang="en-US" sz="1600" kern="1200" baseline="0" dirty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+mn-cs"/>
                          <a:sym typeface="Symbol"/>
                        </a:rPr>
                        <a:t></a:t>
                      </a:r>
                      <a:endParaRPr lang="en-US" sz="1600" kern="1200" baseline="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21D2DB-0692-413B-BFE1-0B6E5330E0D8}"/>
              </a:ext>
            </a:extLst>
          </p:cNvPr>
          <p:cNvSpPr/>
          <p:nvPr/>
        </p:nvSpPr>
        <p:spPr>
          <a:xfrm>
            <a:off x="1447800" y="5113057"/>
            <a:ext cx="63656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Other examples (e.g., Available expressions), defined in ALSU 9.2.6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405274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47545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Dominators</a:t>
            </a:r>
          </a:p>
          <a:p>
            <a:pPr lvl="1"/>
            <a:r>
              <a:rPr lang="en-US" dirty="0"/>
              <a:t>Node 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>
                <a:solidFill>
                  <a:srgbClr val="0000FF"/>
                </a:solidFill>
              </a:rPr>
              <a:t>dominates</a:t>
            </a:r>
            <a:r>
              <a:rPr lang="en-US" dirty="0"/>
              <a:t> node </a:t>
            </a:r>
            <a:r>
              <a:rPr lang="en-US" i="1" dirty="0"/>
              <a:t>n </a:t>
            </a:r>
            <a:r>
              <a:rPr lang="en-US" dirty="0"/>
              <a:t>in a graph (</a:t>
            </a:r>
            <a:r>
              <a:rPr lang="en-US" i="1" dirty="0"/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dom</a:t>
            </a:r>
            <a:r>
              <a:rPr lang="en-US" dirty="0"/>
              <a:t> </a:t>
            </a:r>
            <a:r>
              <a:rPr lang="en-US" i="1" dirty="0"/>
              <a:t>n</a:t>
            </a:r>
            <a:r>
              <a:rPr lang="en-US" dirty="0"/>
              <a:t>) if every path from the start node to </a:t>
            </a:r>
            <a:r>
              <a:rPr lang="en-US" i="1" dirty="0"/>
              <a:t>n</a:t>
            </a:r>
            <a:r>
              <a:rPr lang="en-US" dirty="0"/>
              <a:t> goes through </a:t>
            </a:r>
            <a:r>
              <a:rPr lang="en-US" i="1" dirty="0"/>
              <a:t>d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r>
              <a:rPr lang="en-US" dirty="0"/>
              <a:t>Dominators can be organized as a </a:t>
            </a:r>
            <a:r>
              <a:rPr lang="en-US" dirty="0">
                <a:solidFill>
                  <a:srgbClr val="FF3399"/>
                </a:solidFill>
              </a:rPr>
              <a:t>tree</a:t>
            </a:r>
          </a:p>
          <a:p>
            <a:pPr lvl="2"/>
            <a:r>
              <a:rPr lang="en-US" i="1" dirty="0"/>
              <a:t>a </a:t>
            </a:r>
            <a:r>
              <a:rPr lang="en-US" dirty="0"/>
              <a:t>-&gt;</a:t>
            </a:r>
            <a:r>
              <a:rPr lang="en-US" i="1" dirty="0"/>
              <a:t>b</a:t>
            </a:r>
            <a:r>
              <a:rPr lang="en-US" dirty="0"/>
              <a:t> in the </a:t>
            </a:r>
            <a:r>
              <a:rPr lang="en-US" dirty="0">
                <a:solidFill>
                  <a:srgbClr val="0000FF"/>
                </a:solidFill>
              </a:rPr>
              <a:t>dominator tree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i="1" dirty="0"/>
              <a:t>a </a:t>
            </a:r>
            <a:r>
              <a:rPr lang="en-US" dirty="0"/>
              <a:t>immediately dominates</a:t>
            </a:r>
            <a:r>
              <a:rPr lang="en-US" i="1" dirty="0"/>
              <a:t> b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4705" y="2286000"/>
            <a:ext cx="1949095" cy="2742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5298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5963-61A7-4136-B4E4-95F6B058CC7C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983119" name="Freeform 79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1299"/>
            <a:ext cx="8229600" cy="1143000"/>
          </a:xfrm>
        </p:spPr>
        <p:txBody>
          <a:bodyPr/>
          <a:lstStyle/>
          <a:p>
            <a:r>
              <a:rPr lang="en-US" dirty="0"/>
              <a:t>Dominance</a:t>
            </a:r>
          </a:p>
        </p:txBody>
      </p:sp>
      <p:sp>
        <p:nvSpPr>
          <p:cNvPr id="983045" name="Oval 5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3046" name="Oval 6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3047" name="Oval 7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3048" name="Oval 8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3049" name="Oval 9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3050" name="Oval 10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3051" name="Oval 11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3052" name="Oval 12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3053" name="Oval 13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3054" name="Oval 14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3055" name="Oval 15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3056" name="Oval 16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3057" name="Oval 17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3058" name="AutoShape 18"/>
          <p:cNvCxnSpPr>
            <a:cxnSpLocks noChangeShapeType="1"/>
            <a:endCxn id="983047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59" name="AutoShape 19"/>
          <p:cNvCxnSpPr>
            <a:cxnSpLocks noChangeShapeType="1"/>
            <a:stCxn id="983047" idx="4"/>
            <a:endCxn id="983048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0" name="AutoShape 20"/>
          <p:cNvCxnSpPr>
            <a:cxnSpLocks noChangeShapeType="1"/>
            <a:stCxn id="983047" idx="4"/>
            <a:endCxn id="983049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1" name="AutoShape 21"/>
          <p:cNvCxnSpPr>
            <a:cxnSpLocks noChangeShapeType="1"/>
            <a:stCxn id="983048" idx="4"/>
            <a:endCxn id="983050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2" name="AutoShape 22"/>
          <p:cNvCxnSpPr>
            <a:cxnSpLocks noChangeShapeType="1"/>
            <a:stCxn id="983049" idx="4"/>
            <a:endCxn id="983050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3" name="AutoShape 23"/>
          <p:cNvCxnSpPr>
            <a:cxnSpLocks noChangeShapeType="1"/>
            <a:stCxn id="983050" idx="4"/>
            <a:endCxn id="983051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4" name="AutoShape 24"/>
          <p:cNvCxnSpPr>
            <a:cxnSpLocks noChangeShapeType="1"/>
            <a:stCxn id="983052" idx="4"/>
            <a:endCxn id="983053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5" name="AutoShape 25"/>
          <p:cNvCxnSpPr>
            <a:cxnSpLocks noChangeShapeType="1"/>
            <a:stCxn id="983053" idx="4"/>
            <a:endCxn id="983054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6" name="AutoShape 26"/>
          <p:cNvCxnSpPr>
            <a:cxnSpLocks noChangeShapeType="1"/>
            <a:stCxn id="983046" idx="4"/>
            <a:endCxn id="983052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7" name="AutoShape 27"/>
          <p:cNvCxnSpPr>
            <a:cxnSpLocks noChangeShapeType="1"/>
            <a:stCxn id="983046" idx="4"/>
            <a:endCxn id="983055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8" name="AutoShape 28"/>
          <p:cNvCxnSpPr>
            <a:cxnSpLocks noChangeShapeType="1"/>
            <a:stCxn id="983055" idx="4"/>
            <a:endCxn id="983056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9" name="AutoShape 29"/>
          <p:cNvCxnSpPr>
            <a:cxnSpLocks noChangeShapeType="1"/>
            <a:stCxn id="983055" idx="4"/>
            <a:endCxn id="983045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0" name="AutoShape 30"/>
          <p:cNvCxnSpPr>
            <a:cxnSpLocks noChangeShapeType="1"/>
            <a:stCxn id="983045" idx="4"/>
            <a:endCxn id="983057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1" name="AutoShape 31"/>
          <p:cNvCxnSpPr>
            <a:cxnSpLocks noChangeShapeType="1"/>
            <a:stCxn id="983056" idx="4"/>
            <a:endCxn id="983057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2" name="AutoShape 32"/>
          <p:cNvCxnSpPr>
            <a:cxnSpLocks noChangeShapeType="1"/>
            <a:stCxn id="983057" idx="4"/>
            <a:endCxn id="983051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3" name="AutoShape 33"/>
          <p:cNvCxnSpPr>
            <a:cxnSpLocks noChangeShapeType="1"/>
            <a:stCxn id="983054" idx="4"/>
            <a:endCxn id="983051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4" name="AutoShape 34"/>
          <p:cNvCxnSpPr>
            <a:cxnSpLocks noChangeShapeType="1"/>
            <a:stCxn id="983053" idx="4"/>
            <a:endCxn id="983053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6" name="AutoShape 36"/>
          <p:cNvCxnSpPr>
            <a:cxnSpLocks noChangeShapeType="1"/>
            <a:stCxn id="983050" idx="4"/>
            <a:endCxn id="983047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3078" name="Oval 38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419600" y="1462088"/>
            <a:ext cx="4648200" cy="1757362"/>
            <a:chOff x="2784" y="921"/>
            <a:chExt cx="2928" cy="1107"/>
          </a:xfrm>
        </p:grpSpPr>
        <p:sp>
          <p:nvSpPr>
            <p:cNvPr id="983077" name="Oval 37"/>
            <p:cNvSpPr>
              <a:spLocks noChangeArrowheads="1"/>
            </p:cNvSpPr>
            <p:nvPr/>
          </p:nvSpPr>
          <p:spPr bwMode="auto">
            <a:xfrm>
              <a:off x="4992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11</a:t>
              </a:r>
            </a:p>
          </p:txBody>
        </p:sp>
        <p:sp>
          <p:nvSpPr>
            <p:cNvPr id="983079" name="Oval 39"/>
            <p:cNvSpPr>
              <a:spLocks noChangeArrowheads="1"/>
            </p:cNvSpPr>
            <p:nvPr/>
          </p:nvSpPr>
          <p:spPr bwMode="auto">
            <a:xfrm>
              <a:off x="3888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983080" name="Oval 40"/>
            <p:cNvSpPr>
              <a:spLocks noChangeArrowheads="1"/>
            </p:cNvSpPr>
            <p:nvPr/>
          </p:nvSpPr>
          <p:spPr bwMode="auto">
            <a:xfrm>
              <a:off x="3520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983081" name="Oval 41"/>
            <p:cNvSpPr>
              <a:spLocks noChangeArrowheads="1"/>
            </p:cNvSpPr>
            <p:nvPr/>
          </p:nvSpPr>
          <p:spPr bwMode="auto">
            <a:xfrm>
              <a:off x="3888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983082" name="Oval 42"/>
            <p:cNvSpPr>
              <a:spLocks noChangeArrowheads="1"/>
            </p:cNvSpPr>
            <p:nvPr/>
          </p:nvSpPr>
          <p:spPr bwMode="auto">
            <a:xfrm>
              <a:off x="4256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8</a:t>
              </a:r>
            </a:p>
          </p:txBody>
        </p:sp>
        <p:sp>
          <p:nvSpPr>
            <p:cNvPr id="983084" name="Oval 44"/>
            <p:cNvSpPr>
              <a:spLocks noChangeArrowheads="1"/>
            </p:cNvSpPr>
            <p:nvPr/>
          </p:nvSpPr>
          <p:spPr bwMode="auto">
            <a:xfrm>
              <a:off x="2784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983085" name="Oval 45"/>
            <p:cNvSpPr>
              <a:spLocks noChangeArrowheads="1"/>
            </p:cNvSpPr>
            <p:nvPr/>
          </p:nvSpPr>
          <p:spPr bwMode="auto">
            <a:xfrm>
              <a:off x="278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983086" name="Oval 46"/>
            <p:cNvSpPr>
              <a:spLocks noChangeArrowheads="1"/>
            </p:cNvSpPr>
            <p:nvPr/>
          </p:nvSpPr>
          <p:spPr bwMode="auto">
            <a:xfrm>
              <a:off x="3408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sp>
          <p:nvSpPr>
            <p:cNvPr id="983087" name="Oval 47"/>
            <p:cNvSpPr>
              <a:spLocks noChangeArrowheads="1"/>
            </p:cNvSpPr>
            <p:nvPr/>
          </p:nvSpPr>
          <p:spPr bwMode="auto">
            <a:xfrm>
              <a:off x="4656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9</a:t>
              </a:r>
            </a:p>
          </p:txBody>
        </p:sp>
        <p:sp>
          <p:nvSpPr>
            <p:cNvPr id="983088" name="Oval 48"/>
            <p:cNvSpPr>
              <a:spLocks noChangeArrowheads="1"/>
            </p:cNvSpPr>
            <p:nvPr/>
          </p:nvSpPr>
          <p:spPr bwMode="auto">
            <a:xfrm>
              <a:off x="462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10</a:t>
              </a:r>
            </a:p>
          </p:txBody>
        </p:sp>
        <p:sp>
          <p:nvSpPr>
            <p:cNvPr id="983089" name="Oval 49"/>
            <p:cNvSpPr>
              <a:spLocks noChangeArrowheads="1"/>
            </p:cNvSpPr>
            <p:nvPr/>
          </p:nvSpPr>
          <p:spPr bwMode="auto">
            <a:xfrm>
              <a:off x="5040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12</a:t>
              </a:r>
            </a:p>
          </p:txBody>
        </p:sp>
        <p:cxnSp>
          <p:nvCxnSpPr>
            <p:cNvPr id="983090" name="AutoShape 50"/>
            <p:cNvCxnSpPr>
              <a:cxnSpLocks noChangeShapeType="1"/>
              <a:stCxn id="983078" idx="4"/>
              <a:endCxn id="983079" idx="0"/>
            </p:cNvCxnSpPr>
            <p:nvPr/>
          </p:nvCxnSpPr>
          <p:spPr bwMode="auto">
            <a:xfrm flipH="1">
              <a:off x="4032" y="921"/>
              <a:ext cx="288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1" name="AutoShape 51"/>
            <p:cNvCxnSpPr>
              <a:cxnSpLocks noChangeShapeType="1"/>
              <a:stCxn id="983079" idx="4"/>
              <a:endCxn id="983080" idx="0"/>
            </p:cNvCxnSpPr>
            <p:nvPr/>
          </p:nvCxnSpPr>
          <p:spPr bwMode="auto">
            <a:xfrm flipH="1">
              <a:off x="3664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2" name="AutoShape 52"/>
            <p:cNvCxnSpPr>
              <a:cxnSpLocks noChangeShapeType="1"/>
              <a:stCxn id="983079" idx="4"/>
              <a:endCxn id="983081" idx="0"/>
            </p:cNvCxnSpPr>
            <p:nvPr/>
          </p:nvCxnSpPr>
          <p:spPr bwMode="auto">
            <a:xfrm>
              <a:off x="4032" y="1497"/>
              <a:ext cx="0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4" name="AutoShape 54"/>
            <p:cNvCxnSpPr>
              <a:cxnSpLocks noChangeShapeType="1"/>
              <a:stCxn id="983079" idx="4"/>
              <a:endCxn id="983082" idx="0"/>
            </p:cNvCxnSpPr>
            <p:nvPr/>
          </p:nvCxnSpPr>
          <p:spPr bwMode="auto">
            <a:xfrm>
              <a:off x="4032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6" name="AutoShape 56"/>
            <p:cNvCxnSpPr>
              <a:cxnSpLocks noChangeShapeType="1"/>
              <a:stCxn id="983084" idx="4"/>
              <a:endCxn id="983085" idx="0"/>
            </p:cNvCxnSpPr>
            <p:nvPr/>
          </p:nvCxnSpPr>
          <p:spPr bwMode="auto">
            <a:xfrm>
              <a:off x="2928" y="1449"/>
              <a:ext cx="0" cy="28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7" name="AutoShape 57"/>
            <p:cNvCxnSpPr>
              <a:cxnSpLocks noChangeShapeType="1"/>
              <a:stCxn id="983078" idx="4"/>
              <a:endCxn id="983086" idx="0"/>
            </p:cNvCxnSpPr>
            <p:nvPr/>
          </p:nvCxnSpPr>
          <p:spPr bwMode="auto">
            <a:xfrm flipH="1">
              <a:off x="3552" y="921"/>
              <a:ext cx="768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8" name="AutoShape 58"/>
            <p:cNvCxnSpPr>
              <a:cxnSpLocks noChangeShapeType="1"/>
              <a:stCxn id="983078" idx="4"/>
              <a:endCxn id="983084" idx="0"/>
            </p:cNvCxnSpPr>
            <p:nvPr/>
          </p:nvCxnSpPr>
          <p:spPr bwMode="auto">
            <a:xfrm flipH="1">
              <a:off x="2928" y="921"/>
              <a:ext cx="13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9" name="AutoShape 59"/>
            <p:cNvCxnSpPr>
              <a:cxnSpLocks noChangeShapeType="1"/>
              <a:stCxn id="983078" idx="4"/>
              <a:endCxn id="983087" idx="0"/>
            </p:cNvCxnSpPr>
            <p:nvPr/>
          </p:nvCxnSpPr>
          <p:spPr bwMode="auto">
            <a:xfrm>
              <a:off x="4320" y="921"/>
              <a:ext cx="480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0" name="AutoShape 60"/>
            <p:cNvCxnSpPr>
              <a:cxnSpLocks noChangeShapeType="1"/>
              <a:stCxn id="983087" idx="4"/>
              <a:endCxn id="983088" idx="0"/>
            </p:cNvCxnSpPr>
            <p:nvPr/>
          </p:nvCxnSpPr>
          <p:spPr bwMode="auto">
            <a:xfrm flipH="1">
              <a:off x="4768" y="1497"/>
              <a:ext cx="32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1" name="AutoShape 61"/>
            <p:cNvCxnSpPr>
              <a:cxnSpLocks noChangeShapeType="1"/>
              <a:stCxn id="983087" idx="4"/>
              <a:endCxn id="983077" idx="0"/>
            </p:cNvCxnSpPr>
            <p:nvPr/>
          </p:nvCxnSpPr>
          <p:spPr bwMode="auto">
            <a:xfrm>
              <a:off x="4800" y="1497"/>
              <a:ext cx="336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3" name="AutoShape 63"/>
            <p:cNvCxnSpPr>
              <a:cxnSpLocks noChangeShapeType="1"/>
              <a:stCxn id="983078" idx="4"/>
              <a:endCxn id="983089" idx="0"/>
            </p:cNvCxnSpPr>
            <p:nvPr/>
          </p:nvCxnSpPr>
          <p:spPr bwMode="auto">
            <a:xfrm>
              <a:off x="4320" y="921"/>
              <a:ext cx="86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83108" name="Oval 68"/>
            <p:cNvSpPr>
              <a:spLocks noChangeArrowheads="1"/>
            </p:cNvSpPr>
            <p:nvPr/>
          </p:nvSpPr>
          <p:spPr bwMode="auto">
            <a:xfrm>
              <a:off x="5424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13</a:t>
              </a:r>
            </a:p>
          </p:txBody>
        </p:sp>
        <p:cxnSp>
          <p:nvCxnSpPr>
            <p:cNvPr id="983109" name="AutoShape 69"/>
            <p:cNvCxnSpPr>
              <a:cxnSpLocks noChangeShapeType="1"/>
              <a:stCxn id="983078" idx="4"/>
              <a:endCxn id="983108" idx="1"/>
            </p:cNvCxnSpPr>
            <p:nvPr/>
          </p:nvCxnSpPr>
          <p:spPr bwMode="auto">
            <a:xfrm>
              <a:off x="4320" y="921"/>
              <a:ext cx="1146" cy="3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983110" name="Text Box 7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3111" name="Text Box 7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3113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  <p:cxnSp>
        <p:nvCxnSpPr>
          <p:cNvPr id="983115" name="AutoShape 75"/>
          <p:cNvCxnSpPr>
            <a:cxnSpLocks noChangeShapeType="1"/>
            <a:stCxn id="983049" idx="4"/>
            <a:endCxn id="983057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117" name="AutoShape 77"/>
          <p:cNvCxnSpPr>
            <a:cxnSpLocks noChangeShapeType="1"/>
            <a:stCxn id="983048" idx="4"/>
            <a:endCxn id="983054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6837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19" grpId="0" animBg="1"/>
      <p:bldP spid="98311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Definitions</a:t>
            </a:r>
          </a:p>
          <a:p>
            <a:pPr lvl="1"/>
            <a:r>
              <a:rPr lang="en-US" dirty="0"/>
              <a:t>Single entry-point:</a:t>
            </a:r>
            <a:r>
              <a:rPr lang="en-US" b="1" dirty="0"/>
              <a:t> </a:t>
            </a:r>
            <a:r>
              <a:rPr lang="en-US" b="1" i="1" dirty="0">
                <a:solidFill>
                  <a:srgbClr val="FF3399"/>
                </a:solidFill>
              </a:rPr>
              <a:t>header</a:t>
            </a:r>
          </a:p>
          <a:p>
            <a:pPr lvl="2"/>
            <a:r>
              <a:rPr lang="en-US" dirty="0"/>
              <a:t>a header </a:t>
            </a:r>
            <a:r>
              <a:rPr lang="en-US" dirty="0">
                <a:solidFill>
                  <a:srgbClr val="0000FF"/>
                </a:solidFill>
              </a:rPr>
              <a:t>dominates all nodes in the loop</a:t>
            </a:r>
            <a:br>
              <a:rPr lang="en-US" dirty="0">
                <a:solidFill>
                  <a:srgbClr val="0000FF"/>
                </a:solidFill>
              </a:rPr>
            </a:b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A </a:t>
            </a:r>
            <a:r>
              <a:rPr lang="en-US" b="1" i="1" dirty="0">
                <a:solidFill>
                  <a:srgbClr val="FF3399"/>
                </a:solidFill>
              </a:rPr>
              <a:t>back edge</a:t>
            </a:r>
            <a:r>
              <a:rPr lang="en-US" dirty="0"/>
              <a:t> is an arc whose </a:t>
            </a:r>
            <a:r>
              <a:rPr lang="en-US" dirty="0">
                <a:solidFill>
                  <a:srgbClr val="0000FF"/>
                </a:solidFill>
              </a:rPr>
              <a:t>head dominates its tail </a:t>
            </a:r>
            <a:r>
              <a:rPr lang="en-US" dirty="0"/>
              <a:t>(tail -&gt; head)</a:t>
            </a:r>
          </a:p>
          <a:p>
            <a:pPr lvl="2"/>
            <a:r>
              <a:rPr lang="en-US" dirty="0"/>
              <a:t>a back edge </a:t>
            </a:r>
            <a:r>
              <a:rPr lang="en-US" dirty="0">
                <a:solidFill>
                  <a:srgbClr val="FF3399"/>
                </a:solidFill>
              </a:rPr>
              <a:t>must be a part of at least one loop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FF3399"/>
                </a:solidFill>
              </a:rPr>
              <a:t>natural loop of a back edge</a:t>
            </a:r>
            <a:r>
              <a:rPr lang="en-US" dirty="0"/>
              <a:t> is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smallest set </a:t>
            </a:r>
            <a:r>
              <a:rPr lang="en-US" dirty="0"/>
              <a:t>of nodes that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includes the head and tail of the back edge</a:t>
            </a:r>
            <a:r>
              <a:rPr lang="en-US" dirty="0"/>
              <a:t>, and </a:t>
            </a:r>
            <a:br>
              <a:rPr lang="en-US" dirty="0"/>
            </a:br>
            <a:r>
              <a:rPr lang="en-US" dirty="0"/>
              <a:t>has </a:t>
            </a:r>
            <a:r>
              <a:rPr lang="en-US" dirty="0">
                <a:solidFill>
                  <a:srgbClr val="0000FF"/>
                </a:solidFill>
              </a:rPr>
              <a:t>no predecessors outside the set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except for the predecessors of the header.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26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Loops -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F4DE77-6EC7-481A-B5B7-9A9604078D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828800"/>
            <a:ext cx="3733800" cy="422021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ED4780B-1D92-443B-85F5-0BC616F62A79}"/>
              </a:ext>
            </a:extLst>
          </p:cNvPr>
          <p:cNvSpPr/>
          <p:nvPr/>
        </p:nvSpPr>
        <p:spPr>
          <a:xfrm>
            <a:off x="1981200" y="1796716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C995908-78DB-45D2-ACBD-C7BA67C780D8}"/>
              </a:ext>
            </a:extLst>
          </p:cNvPr>
          <p:cNvSpPr/>
          <p:nvPr/>
        </p:nvSpPr>
        <p:spPr>
          <a:xfrm>
            <a:off x="1981200" y="4154906"/>
            <a:ext cx="914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03247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to Find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/>
          </a:p>
          <a:p>
            <a:r>
              <a:rPr lang="en-US" sz="2800" dirty="0"/>
              <a:t>Find the dominator relations in a flow graph</a:t>
            </a:r>
          </a:p>
          <a:p>
            <a:endParaRPr lang="en-US" sz="2800" dirty="0"/>
          </a:p>
          <a:p>
            <a:r>
              <a:rPr lang="en-US" sz="2800" dirty="0"/>
              <a:t>Identify the back edges</a:t>
            </a:r>
          </a:p>
          <a:p>
            <a:endParaRPr lang="en-US" sz="2800" dirty="0"/>
          </a:p>
          <a:p>
            <a:r>
              <a:rPr lang="en-US" sz="2800" dirty="0"/>
              <a:t>Find the natural loop associated with the back edge</a:t>
            </a: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92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Finding Dominators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98316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Definition</a:t>
            </a:r>
          </a:p>
          <a:p>
            <a:pPr lvl="2"/>
            <a:r>
              <a:rPr lang="en-US" dirty="0"/>
              <a:t>Node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>
                <a:solidFill>
                  <a:srgbClr val="0000FF"/>
                </a:solidFill>
              </a:rPr>
              <a:t> dominates node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in a graph (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/>
              <a:t> </a:t>
            </a:r>
            <a:r>
              <a:rPr lang="en-US" dirty="0" err="1">
                <a:solidFill>
                  <a:srgbClr val="FF3399"/>
                </a:solidFill>
              </a:rPr>
              <a:t>dom</a:t>
            </a:r>
            <a:r>
              <a:rPr lang="en-US" dirty="0"/>
              <a:t>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if </a:t>
            </a:r>
            <a:r>
              <a:rPr lang="en-US" dirty="0">
                <a:solidFill>
                  <a:srgbClr val="0000FF"/>
                </a:solidFill>
              </a:rPr>
              <a:t>every path from the start node to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goes through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</a:p>
          <a:p>
            <a:r>
              <a:rPr lang="en-US" b="1" dirty="0"/>
              <a:t>Formulated as MOP problem: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node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>
                <a:solidFill>
                  <a:srgbClr val="0000FF"/>
                </a:solidFill>
              </a:rPr>
              <a:t> lies on all possible paths reaching node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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d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err="1">
                <a:solidFill>
                  <a:srgbClr val="FF3399"/>
                </a:solidFill>
              </a:rPr>
              <a:t>dom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i="1" dirty="0">
                <a:solidFill>
                  <a:srgbClr val="0000FF"/>
                </a:solidFill>
              </a:rPr>
              <a:t>n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Direction: 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Values: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Meet operator: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Top: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Bottom: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Boundary condition: start/entry node = 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Initialization for internal nodes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Finite descending chain?</a:t>
            </a:r>
          </a:p>
          <a:p>
            <a:pPr lvl="3">
              <a:spcBef>
                <a:spcPts val="600"/>
              </a:spcBef>
            </a:pPr>
            <a:r>
              <a:rPr lang="en-US" sz="2600" dirty="0"/>
              <a:t>Transfer function:</a:t>
            </a:r>
          </a:p>
          <a:p>
            <a:r>
              <a:rPr lang="en-US" b="1" dirty="0"/>
              <a:t>Speed: </a:t>
            </a:r>
          </a:p>
          <a:p>
            <a:pPr lvl="3"/>
            <a:r>
              <a:rPr lang="en-US" sz="2600" dirty="0"/>
              <a:t>With reverse </a:t>
            </a:r>
            <a:r>
              <a:rPr lang="en-US" sz="2600" dirty="0" err="1"/>
              <a:t>postorder</a:t>
            </a:r>
            <a:r>
              <a:rPr lang="en-US" sz="2600" dirty="0"/>
              <a:t>, most flow graphs </a:t>
            </a:r>
            <a:br>
              <a:rPr lang="en-US" sz="2600" dirty="0"/>
            </a:br>
            <a:r>
              <a:rPr lang="en-US" sz="2600" dirty="0"/>
              <a:t>(reducible flow graphs) converge in 1 pass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97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28820-3E60-4BAB-AFC3-D5E4B257F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8DA70E-503F-4148-9845-FF6E6014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C0738-59B8-4034-938D-5D0814DC74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600200"/>
            <a:ext cx="803746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304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53" y="1686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2. Finding 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Depth-first spanning tree</a:t>
            </a:r>
          </a:p>
          <a:p>
            <a:pPr lvl="2"/>
            <a:r>
              <a:rPr lang="en-US" dirty="0"/>
              <a:t>Edges traversed in a depth-first search of the flow graph form a</a:t>
            </a:r>
            <a:br>
              <a:rPr lang="en-US" dirty="0"/>
            </a:br>
            <a:r>
              <a:rPr lang="en-US" dirty="0"/>
              <a:t>depth-first spanning tree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Categorizing edges in graph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Advancing (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ancestor to proper descendant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Cross (</a:t>
            </a:r>
            <a:r>
              <a:rPr lang="en-US" dirty="0">
                <a:solidFill>
                  <a:srgbClr val="FFC000"/>
                </a:solidFill>
              </a:rPr>
              <a:t>C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right to left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Retreating (</a:t>
            </a:r>
            <a:r>
              <a:rPr lang="en-US" dirty="0">
                <a:solidFill>
                  <a:srgbClr val="FF3399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descendant to ancestor (not necessarily proper)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5CF24-18FD-4B08-BC08-4422745DE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0463" y="2262612"/>
            <a:ext cx="2586355" cy="233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9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Back edge</a:t>
            </a:r>
            <a:r>
              <a:rPr lang="en-US" dirty="0"/>
              <a:t>: t-&gt;h, h dominates t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Relationships between graph edges and back edges</a:t>
            </a:r>
          </a:p>
          <a:p>
            <a:pPr>
              <a:lnSpc>
                <a:spcPct val="200000"/>
              </a:lnSpc>
            </a:pPr>
            <a:r>
              <a:rPr lang="en-US" b="1" dirty="0"/>
              <a:t>Algorithm</a:t>
            </a:r>
          </a:p>
          <a:p>
            <a:pPr lvl="1"/>
            <a:r>
              <a:rPr lang="en-US" dirty="0"/>
              <a:t>Perform a depth first search</a:t>
            </a:r>
          </a:p>
          <a:p>
            <a:pPr lvl="1"/>
            <a:r>
              <a:rPr lang="en-US" dirty="0"/>
              <a:t>For each retreating edge t-&gt;h, check if h is in </a:t>
            </a:r>
            <a:r>
              <a:rPr lang="en-US" dirty="0" err="1"/>
              <a:t>t’s</a:t>
            </a:r>
            <a:r>
              <a:rPr lang="en-US" dirty="0"/>
              <a:t> dominator list</a:t>
            </a:r>
          </a:p>
          <a:p>
            <a:pPr lvl="2"/>
            <a:endParaRPr lang="en-US" dirty="0"/>
          </a:p>
          <a:p>
            <a:r>
              <a:rPr lang="en-US" b="1" dirty="0"/>
              <a:t>Most programs (all structured code, and most GOTO programs) have  </a:t>
            </a:r>
            <a:r>
              <a:rPr lang="en-US" b="1" dirty="0">
                <a:solidFill>
                  <a:srgbClr val="0000FF"/>
                </a:solidFill>
              </a:rPr>
              <a:t>reducible</a:t>
            </a:r>
            <a:r>
              <a:rPr lang="en-US" b="1" dirty="0"/>
              <a:t> flow graphs</a:t>
            </a:r>
          </a:p>
          <a:p>
            <a:pPr lvl="1"/>
            <a:r>
              <a:rPr lang="en-US" dirty="0"/>
              <a:t>retreating edges = back edges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CE722-9033-4A96-9D02-CFE1E8BE1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5223"/>
            <a:ext cx="2195148" cy="9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E1A87-EF91-42A2-AB54-921F6392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61142-F1B6-4B3B-A7F6-5F54D82E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9B4228-BB01-449D-826E-B26ED3577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01113"/>
            <a:ext cx="7550658" cy="437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33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221" y="1417638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Correctness </a:t>
            </a:r>
          </a:p>
          <a:p>
            <a:pPr lvl="2"/>
            <a:r>
              <a:rPr lang="en-US" dirty="0"/>
              <a:t>equations are satisfied, if the program terminates.</a:t>
            </a:r>
          </a:p>
          <a:p>
            <a:pPr lvl="2"/>
            <a:endParaRPr lang="en-US" dirty="0"/>
          </a:p>
          <a:p>
            <a:r>
              <a:rPr lang="en-US" b="1" dirty="0"/>
              <a:t>Precision: how good is the answer?</a:t>
            </a:r>
          </a:p>
          <a:p>
            <a:pPr lvl="2"/>
            <a:r>
              <a:rPr lang="en-US" dirty="0"/>
              <a:t>is the answer ONLY a union of all possible executions?</a:t>
            </a:r>
          </a:p>
          <a:p>
            <a:pPr lvl="2"/>
            <a:endParaRPr lang="en-US" dirty="0"/>
          </a:p>
          <a:p>
            <a:r>
              <a:rPr lang="en-US" b="1" dirty="0"/>
              <a:t>Convergence: will the analysis terminate?</a:t>
            </a:r>
          </a:p>
          <a:p>
            <a:pPr lvl="2"/>
            <a:r>
              <a:rPr lang="en-US" dirty="0"/>
              <a:t>or, will there always be some nodes that change?</a:t>
            </a:r>
          </a:p>
          <a:p>
            <a:pPr lvl="2"/>
            <a:endParaRPr lang="en-US" dirty="0"/>
          </a:p>
          <a:p>
            <a:r>
              <a:rPr lang="en-US" b="1" dirty="0"/>
              <a:t>Speed: how fast is the convergence?</a:t>
            </a:r>
          </a:p>
          <a:p>
            <a:pPr lvl="2"/>
            <a:r>
              <a:rPr lang="en-US" dirty="0"/>
              <a:t>how many times will we visit each node?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489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Constructing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b="1" dirty="0">
                <a:solidFill>
                  <a:srgbClr val="0000FF"/>
                </a:solidFill>
              </a:rPr>
              <a:t>natural loop of a back edge</a:t>
            </a:r>
            <a:r>
              <a:rPr lang="en-US" sz="2000" dirty="0"/>
              <a:t> is the smallest set of nodes that</a:t>
            </a:r>
            <a:br>
              <a:rPr lang="en-US" sz="2000" dirty="0"/>
            </a:br>
            <a:r>
              <a:rPr lang="en-US" sz="2000" dirty="0"/>
              <a:t>includes the head and tail of the back edge, and has no predecessors outside the set, except for the predecessors of the header.</a:t>
            </a:r>
          </a:p>
          <a:p>
            <a:r>
              <a:rPr lang="en-US" sz="2000" b="1" dirty="0"/>
              <a:t>Algorithm</a:t>
            </a:r>
          </a:p>
          <a:p>
            <a:pPr lvl="2"/>
            <a:r>
              <a:rPr lang="en-US" sz="2000" dirty="0"/>
              <a:t>delete </a:t>
            </a:r>
            <a:r>
              <a:rPr lang="en-US" sz="2000" i="1" dirty="0"/>
              <a:t>h</a:t>
            </a:r>
            <a:r>
              <a:rPr lang="en-US" sz="2000" dirty="0"/>
              <a:t> from the flow graph</a:t>
            </a:r>
          </a:p>
          <a:p>
            <a:pPr lvl="2"/>
            <a:r>
              <a:rPr lang="en-US" sz="2000" dirty="0"/>
              <a:t>find those nodes that can reach </a:t>
            </a:r>
            <a:r>
              <a:rPr lang="en-US" sz="2000" i="1" dirty="0"/>
              <a:t>t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(those nodes plus </a:t>
            </a:r>
            <a:r>
              <a:rPr lang="en-US" sz="2000" i="1" dirty="0"/>
              <a:t>h</a:t>
            </a:r>
            <a:r>
              <a:rPr lang="en-US" sz="2000" dirty="0"/>
              <a:t> form the natural loop of </a:t>
            </a:r>
            <a:r>
              <a:rPr lang="en-US" sz="2000" i="1" dirty="0"/>
              <a:t>t </a:t>
            </a:r>
            <a:r>
              <a:rPr lang="en-US" sz="2000" dirty="0"/>
              <a:t>-&gt; </a:t>
            </a:r>
            <a:r>
              <a:rPr lang="en-US" sz="2000" i="1" dirty="0"/>
              <a:t>h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51753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514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If two loops do not have the same header:</a:t>
            </a:r>
          </a:p>
          <a:p>
            <a:pPr lvl="1"/>
            <a:r>
              <a:rPr lang="en-US" sz="2400" dirty="0"/>
              <a:t>they are either disjoint, or</a:t>
            </a:r>
          </a:p>
          <a:p>
            <a:pPr lvl="1"/>
            <a:r>
              <a:rPr lang="en-US" sz="2400" dirty="0"/>
              <a:t> one is entirely contained (nested within) the other</a:t>
            </a:r>
          </a:p>
          <a:p>
            <a:pPr lvl="2"/>
            <a:r>
              <a:rPr lang="en-US" dirty="0"/>
              <a:t>inner loop: one that contains no other loop.</a:t>
            </a:r>
            <a:br>
              <a:rPr lang="en-US" dirty="0"/>
            </a:br>
            <a:endParaRPr lang="en-US" dirty="0"/>
          </a:p>
          <a:p>
            <a:r>
              <a:rPr lang="en-US" sz="2400" b="1" dirty="0"/>
              <a:t>If two loops share the same header:</a:t>
            </a:r>
          </a:p>
          <a:p>
            <a:pPr lvl="1"/>
            <a:r>
              <a:rPr lang="en-US" sz="2400" dirty="0"/>
              <a:t>Hard to tell which is the inner loop</a:t>
            </a:r>
          </a:p>
          <a:p>
            <a:pPr lvl="1"/>
            <a:r>
              <a:rPr lang="en-US" sz="2400" dirty="0"/>
              <a:t>Combine as one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756150"/>
            <a:ext cx="216243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20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Optimizations often require code to be executed once before the loop</a:t>
            </a:r>
          </a:p>
          <a:p>
            <a:r>
              <a:rPr lang="en-US" sz="2800" b="1" dirty="0"/>
              <a:t>Create a </a:t>
            </a:r>
            <a:r>
              <a:rPr lang="en-US" sz="2800" b="1" dirty="0" err="1"/>
              <a:t>preheader</a:t>
            </a:r>
            <a:r>
              <a:rPr lang="en-US" sz="2800" b="1" dirty="0"/>
              <a:t> basic block for every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42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10226"/>
            <a:ext cx="4876800" cy="268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77235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Loops: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loops in graph theoretic terms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Definitions and algorithms for: 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Back edges</a:t>
            </a:r>
          </a:p>
          <a:p>
            <a:pPr lvl="1"/>
            <a:r>
              <a:rPr lang="en-US" dirty="0"/>
              <a:t>Natural loops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587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Dataflow-2 and Loops 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31360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4C4-BF25-4F10-9C18-AD2AC69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ED0FB-D728-4FE1-AC71-C0794E27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E5DC-8DFF-4BC9-8B67-363B1787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930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E0B-2E64-448C-A441-A9747E786ABF}" type="slidenum">
              <a:rPr lang="en-US"/>
              <a:pPr/>
              <a:t>46</a:t>
            </a:fld>
            <a:endParaRPr lang="en-US" dirty="0"/>
          </a:p>
        </p:txBody>
      </p:sp>
      <p:sp>
        <p:nvSpPr>
          <p:cNvPr id="984156" name="Freeform 9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Frontier</a:t>
            </a:r>
          </a:p>
        </p:txBody>
      </p:sp>
      <p:sp>
        <p:nvSpPr>
          <p:cNvPr id="984067" name="Oval 3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068" name="Oval 4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069" name="Oval 5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070" name="Oval 6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071" name="Oval 7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072" name="Oval 8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073" name="Oval 9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4074" name="Oval 10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075" name="Oval 11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076" name="Oval 12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077" name="Oval 13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078" name="Oval 14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079" name="Oval 15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080" name="AutoShape 16"/>
          <p:cNvCxnSpPr>
            <a:cxnSpLocks noChangeShapeType="1"/>
            <a:endCxn id="984069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1" name="AutoShape 17"/>
          <p:cNvCxnSpPr>
            <a:cxnSpLocks noChangeShapeType="1"/>
            <a:stCxn id="984069" idx="4"/>
            <a:endCxn id="984070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2" name="AutoShape 18"/>
          <p:cNvCxnSpPr>
            <a:cxnSpLocks noChangeShapeType="1"/>
            <a:stCxn id="984069" idx="4"/>
            <a:endCxn id="984071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3" name="AutoShape 19"/>
          <p:cNvCxnSpPr>
            <a:cxnSpLocks noChangeShapeType="1"/>
            <a:stCxn id="984070" idx="4"/>
            <a:endCxn id="984072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4" name="AutoShape 20"/>
          <p:cNvCxnSpPr>
            <a:cxnSpLocks noChangeShapeType="1"/>
            <a:stCxn id="984071" idx="4"/>
            <a:endCxn id="984072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5" name="AutoShape 21"/>
          <p:cNvCxnSpPr>
            <a:cxnSpLocks noChangeShapeType="1"/>
            <a:stCxn id="984072" idx="4"/>
            <a:endCxn id="984073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6" name="AutoShape 22"/>
          <p:cNvCxnSpPr>
            <a:cxnSpLocks noChangeShapeType="1"/>
            <a:stCxn id="984074" idx="4"/>
            <a:endCxn id="984075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7" name="AutoShape 23"/>
          <p:cNvCxnSpPr>
            <a:cxnSpLocks noChangeShapeType="1"/>
            <a:stCxn id="984075" idx="4"/>
            <a:endCxn id="984076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8" name="AutoShape 24"/>
          <p:cNvCxnSpPr>
            <a:cxnSpLocks noChangeShapeType="1"/>
            <a:stCxn id="984068" idx="4"/>
            <a:endCxn id="984074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9" name="AutoShape 25"/>
          <p:cNvCxnSpPr>
            <a:cxnSpLocks noChangeShapeType="1"/>
            <a:stCxn id="984068" idx="4"/>
            <a:endCxn id="984077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0" name="AutoShape 26"/>
          <p:cNvCxnSpPr>
            <a:cxnSpLocks noChangeShapeType="1"/>
            <a:stCxn id="984077" idx="4"/>
            <a:endCxn id="984078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1" name="AutoShape 27"/>
          <p:cNvCxnSpPr>
            <a:cxnSpLocks noChangeShapeType="1"/>
            <a:stCxn id="984077" idx="4"/>
            <a:endCxn id="984067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2" name="AutoShape 28"/>
          <p:cNvCxnSpPr>
            <a:cxnSpLocks noChangeShapeType="1"/>
            <a:stCxn id="984067" idx="4"/>
            <a:endCxn id="984079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3" name="AutoShape 29"/>
          <p:cNvCxnSpPr>
            <a:cxnSpLocks noChangeShapeType="1"/>
            <a:stCxn id="984078" idx="4"/>
            <a:endCxn id="984079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4" name="AutoShape 30"/>
          <p:cNvCxnSpPr>
            <a:cxnSpLocks noChangeShapeType="1"/>
            <a:stCxn id="984079" idx="4"/>
            <a:endCxn id="984073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5" name="AutoShape 31"/>
          <p:cNvCxnSpPr>
            <a:cxnSpLocks noChangeShapeType="1"/>
            <a:stCxn id="984076" idx="4"/>
            <a:endCxn id="984073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6" name="AutoShape 32"/>
          <p:cNvCxnSpPr>
            <a:cxnSpLocks noChangeShapeType="1"/>
            <a:stCxn id="984075" idx="4"/>
            <a:endCxn id="984075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7" name="AutoShape 33"/>
          <p:cNvCxnSpPr>
            <a:cxnSpLocks noChangeShapeType="1"/>
            <a:stCxn id="984072" idx="4"/>
            <a:endCxn id="984069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24" name="Text Box 6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4125" name="Text Box 6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4127" name="Text Box 63"/>
          <p:cNvSpPr txBox="1">
            <a:spLocks noChangeArrowheads="1"/>
          </p:cNvSpPr>
          <p:nvPr/>
        </p:nvSpPr>
        <p:spPr bwMode="auto">
          <a:xfrm>
            <a:off x="3657600" y="4267200"/>
            <a:ext cx="518160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The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Dominance Frontier </a:t>
            </a:r>
            <a:r>
              <a:rPr lang="en-US" sz="2000" dirty="0">
                <a:latin typeface="Calibri"/>
              </a:rPr>
              <a:t>of a node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x</a:t>
            </a:r>
            <a:r>
              <a:rPr lang="en-US" sz="2000" dirty="0">
                <a:latin typeface="Calibri"/>
              </a:rPr>
              <a:t> = </a:t>
            </a:r>
          </a:p>
          <a:p>
            <a:r>
              <a:rPr lang="en-US" sz="2000" dirty="0">
                <a:solidFill>
                  <a:srgbClr val="0000FF"/>
                </a:solidFill>
                <a:latin typeface="Calibri"/>
              </a:rPr>
              <a:t>{ w | 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pred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(w) AND !(x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sdom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w)}</a:t>
            </a:r>
            <a:endParaRPr lang="en-US" sz="3200" dirty="0">
              <a:solidFill>
                <a:srgbClr val="0000FF"/>
              </a:solidFill>
              <a:latin typeface="Calibri"/>
              <a:sym typeface="Symbol" pitchFamily="18" charset="2"/>
            </a:endParaRPr>
          </a:p>
        </p:txBody>
      </p:sp>
      <p:sp>
        <p:nvSpPr>
          <p:cNvPr id="984128" name="Oval 64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130" name="Oval 66"/>
          <p:cNvSpPr>
            <a:spLocks noChangeArrowheads="1"/>
          </p:cNvSpPr>
          <p:nvPr/>
        </p:nvSpPr>
        <p:spPr bwMode="auto">
          <a:xfrm>
            <a:off x="79248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131" name="Oval 67"/>
          <p:cNvSpPr>
            <a:spLocks noChangeArrowheads="1"/>
          </p:cNvSpPr>
          <p:nvPr/>
        </p:nvSpPr>
        <p:spPr bwMode="auto">
          <a:xfrm>
            <a:off x="61722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132" name="Oval 68"/>
          <p:cNvSpPr>
            <a:spLocks noChangeArrowheads="1"/>
          </p:cNvSpPr>
          <p:nvPr/>
        </p:nvSpPr>
        <p:spPr bwMode="auto">
          <a:xfrm>
            <a:off x="55880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133" name="Oval 69"/>
          <p:cNvSpPr>
            <a:spLocks noChangeArrowheads="1"/>
          </p:cNvSpPr>
          <p:nvPr/>
        </p:nvSpPr>
        <p:spPr bwMode="auto">
          <a:xfrm>
            <a:off x="61722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134" name="Oval 70"/>
          <p:cNvSpPr>
            <a:spLocks noChangeArrowheads="1"/>
          </p:cNvSpPr>
          <p:nvPr/>
        </p:nvSpPr>
        <p:spPr bwMode="auto">
          <a:xfrm>
            <a:off x="67564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135" name="Oval 71"/>
          <p:cNvSpPr>
            <a:spLocks noChangeArrowheads="1"/>
          </p:cNvSpPr>
          <p:nvPr/>
        </p:nvSpPr>
        <p:spPr bwMode="auto">
          <a:xfrm>
            <a:off x="44196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136" name="Oval 72"/>
          <p:cNvSpPr>
            <a:spLocks noChangeArrowheads="1"/>
          </p:cNvSpPr>
          <p:nvPr/>
        </p:nvSpPr>
        <p:spPr bwMode="auto">
          <a:xfrm>
            <a:off x="4419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137" name="Oval 73"/>
          <p:cNvSpPr>
            <a:spLocks noChangeArrowheads="1"/>
          </p:cNvSpPr>
          <p:nvPr/>
        </p:nvSpPr>
        <p:spPr bwMode="auto">
          <a:xfrm>
            <a:off x="54102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138" name="Oval 74"/>
          <p:cNvSpPr>
            <a:spLocks noChangeArrowheads="1"/>
          </p:cNvSpPr>
          <p:nvPr/>
        </p:nvSpPr>
        <p:spPr bwMode="auto">
          <a:xfrm>
            <a:off x="7391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139" name="Oval 75"/>
          <p:cNvSpPr>
            <a:spLocks noChangeArrowheads="1"/>
          </p:cNvSpPr>
          <p:nvPr/>
        </p:nvSpPr>
        <p:spPr bwMode="auto">
          <a:xfrm>
            <a:off x="7340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140" name="Oval 76"/>
          <p:cNvSpPr>
            <a:spLocks noChangeArrowheads="1"/>
          </p:cNvSpPr>
          <p:nvPr/>
        </p:nvSpPr>
        <p:spPr bwMode="auto">
          <a:xfrm>
            <a:off x="80010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141" name="AutoShape 77"/>
          <p:cNvCxnSpPr>
            <a:cxnSpLocks noChangeShapeType="1"/>
            <a:stCxn id="984128" idx="4"/>
            <a:endCxn id="984131" idx="0"/>
          </p:cNvCxnSpPr>
          <p:nvPr/>
        </p:nvCxnSpPr>
        <p:spPr bwMode="auto">
          <a:xfrm flipH="1">
            <a:off x="6400800" y="14620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2" name="AutoShape 78"/>
          <p:cNvCxnSpPr>
            <a:cxnSpLocks noChangeShapeType="1"/>
            <a:stCxn id="984131" idx="4"/>
            <a:endCxn id="984132" idx="0"/>
          </p:cNvCxnSpPr>
          <p:nvPr/>
        </p:nvCxnSpPr>
        <p:spPr bwMode="auto">
          <a:xfrm flipH="1">
            <a:off x="58166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3" name="AutoShape 79"/>
          <p:cNvCxnSpPr>
            <a:cxnSpLocks noChangeShapeType="1"/>
            <a:stCxn id="984131" idx="4"/>
            <a:endCxn id="984133" idx="0"/>
          </p:cNvCxnSpPr>
          <p:nvPr/>
        </p:nvCxnSpPr>
        <p:spPr bwMode="auto">
          <a:xfrm>
            <a:off x="6400800" y="237648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4" name="AutoShape 80"/>
          <p:cNvCxnSpPr>
            <a:cxnSpLocks noChangeShapeType="1"/>
            <a:stCxn id="984131" idx="4"/>
            <a:endCxn id="984134" idx="0"/>
          </p:cNvCxnSpPr>
          <p:nvPr/>
        </p:nvCxnSpPr>
        <p:spPr bwMode="auto">
          <a:xfrm>
            <a:off x="64008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5" name="AutoShape 81"/>
          <p:cNvCxnSpPr>
            <a:cxnSpLocks noChangeShapeType="1"/>
            <a:stCxn id="984135" idx="4"/>
            <a:endCxn id="984136" idx="0"/>
          </p:cNvCxnSpPr>
          <p:nvPr/>
        </p:nvCxnSpPr>
        <p:spPr bwMode="auto">
          <a:xfrm>
            <a:off x="4648200" y="2300288"/>
            <a:ext cx="0" cy="447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6" name="AutoShape 82"/>
          <p:cNvCxnSpPr>
            <a:cxnSpLocks noChangeShapeType="1"/>
            <a:stCxn id="984128" idx="4"/>
            <a:endCxn id="984137" idx="0"/>
          </p:cNvCxnSpPr>
          <p:nvPr/>
        </p:nvCxnSpPr>
        <p:spPr bwMode="auto">
          <a:xfrm flipH="1">
            <a:off x="5638800" y="1462088"/>
            <a:ext cx="1219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7" name="AutoShape 83"/>
          <p:cNvCxnSpPr>
            <a:cxnSpLocks noChangeShapeType="1"/>
            <a:stCxn id="984128" idx="4"/>
            <a:endCxn id="984135" idx="0"/>
          </p:cNvCxnSpPr>
          <p:nvPr/>
        </p:nvCxnSpPr>
        <p:spPr bwMode="auto">
          <a:xfrm flipH="1">
            <a:off x="4648200" y="1462088"/>
            <a:ext cx="22098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8" name="AutoShape 84"/>
          <p:cNvCxnSpPr>
            <a:cxnSpLocks noChangeShapeType="1"/>
            <a:stCxn id="984128" idx="4"/>
            <a:endCxn id="984138" idx="0"/>
          </p:cNvCxnSpPr>
          <p:nvPr/>
        </p:nvCxnSpPr>
        <p:spPr bwMode="auto">
          <a:xfrm>
            <a:off x="6858000" y="1462088"/>
            <a:ext cx="7620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9" name="AutoShape 85"/>
          <p:cNvCxnSpPr>
            <a:cxnSpLocks noChangeShapeType="1"/>
            <a:stCxn id="984138" idx="4"/>
            <a:endCxn id="984139" idx="0"/>
          </p:cNvCxnSpPr>
          <p:nvPr/>
        </p:nvCxnSpPr>
        <p:spPr bwMode="auto">
          <a:xfrm flipH="1">
            <a:off x="7569200" y="2376488"/>
            <a:ext cx="508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0" name="AutoShape 86"/>
          <p:cNvCxnSpPr>
            <a:cxnSpLocks noChangeShapeType="1"/>
            <a:stCxn id="984138" idx="4"/>
            <a:endCxn id="984130" idx="0"/>
          </p:cNvCxnSpPr>
          <p:nvPr/>
        </p:nvCxnSpPr>
        <p:spPr bwMode="auto">
          <a:xfrm>
            <a:off x="7620000" y="2376488"/>
            <a:ext cx="5334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1" name="AutoShape 87"/>
          <p:cNvCxnSpPr>
            <a:cxnSpLocks noChangeShapeType="1"/>
            <a:stCxn id="984128" idx="4"/>
            <a:endCxn id="984140" idx="0"/>
          </p:cNvCxnSpPr>
          <p:nvPr/>
        </p:nvCxnSpPr>
        <p:spPr bwMode="auto">
          <a:xfrm>
            <a:off x="6858000" y="1462088"/>
            <a:ext cx="13716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52" name="Oval 88"/>
          <p:cNvSpPr>
            <a:spLocks noChangeArrowheads="1"/>
          </p:cNvSpPr>
          <p:nvPr/>
        </p:nvSpPr>
        <p:spPr bwMode="auto">
          <a:xfrm>
            <a:off x="8610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cxnSp>
        <p:nvCxnSpPr>
          <p:cNvPr id="984153" name="AutoShape 89"/>
          <p:cNvCxnSpPr>
            <a:cxnSpLocks noChangeShapeType="1"/>
            <a:stCxn id="984128" idx="4"/>
            <a:endCxn id="984152" idx="1"/>
          </p:cNvCxnSpPr>
          <p:nvPr/>
        </p:nvCxnSpPr>
        <p:spPr bwMode="auto">
          <a:xfrm>
            <a:off x="6858000" y="1462088"/>
            <a:ext cx="1819275" cy="495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4" name="AutoShape 90"/>
          <p:cNvCxnSpPr>
            <a:cxnSpLocks noChangeShapeType="1"/>
            <a:stCxn id="984070" idx="4"/>
            <a:endCxn id="984076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5" name="AutoShape 91"/>
          <p:cNvCxnSpPr>
            <a:cxnSpLocks noChangeShapeType="1"/>
            <a:stCxn id="984071" idx="4"/>
            <a:endCxn id="984079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9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233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127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EBB1-F4E7-4763-B7D5-DC88B8C3137E}" type="slidenum">
              <a:rPr lang="en-US"/>
              <a:pPr/>
              <a:t>47</a:t>
            </a:fld>
            <a:endParaRPr lang="en-US" dirty="0"/>
          </a:p>
        </p:txBody>
      </p:sp>
      <p:sp>
        <p:nvSpPr>
          <p:cNvPr id="985090" name="Freeform 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Dominance Frontier and Path Convergence</a:t>
            </a:r>
          </a:p>
        </p:txBody>
      </p:sp>
      <p:sp>
        <p:nvSpPr>
          <p:cNvPr id="985092" name="Oval 4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093" name="Oval 5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094" name="Oval 6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095" name="Oval 7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096" name="Oval 8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097" name="Oval 9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098" name="Oval 10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099" name="Oval 11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00" name="Oval 12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01" name="Oval 13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02" name="Oval 14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03" name="Oval 15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04" name="Oval 16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05" name="AutoShape 17"/>
          <p:cNvCxnSpPr>
            <a:cxnSpLocks noChangeShapeType="1"/>
            <a:endCxn id="985094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6" name="AutoShape 18"/>
          <p:cNvCxnSpPr>
            <a:cxnSpLocks noChangeShapeType="1"/>
            <a:stCxn id="985094" idx="4"/>
            <a:endCxn id="985095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7" name="AutoShape 19"/>
          <p:cNvCxnSpPr>
            <a:cxnSpLocks noChangeShapeType="1"/>
            <a:stCxn id="985094" idx="4"/>
            <a:endCxn id="985096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8" name="AutoShape 20"/>
          <p:cNvCxnSpPr>
            <a:cxnSpLocks noChangeShapeType="1"/>
            <a:stCxn id="985095" idx="4"/>
            <a:endCxn id="985097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9" name="AutoShape 21"/>
          <p:cNvCxnSpPr>
            <a:cxnSpLocks noChangeShapeType="1"/>
            <a:stCxn id="985096" idx="4"/>
            <a:endCxn id="985097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0" name="AutoShape 22"/>
          <p:cNvCxnSpPr>
            <a:cxnSpLocks noChangeShapeType="1"/>
            <a:stCxn id="985097" idx="4"/>
            <a:endCxn id="985098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1" name="AutoShape 23"/>
          <p:cNvCxnSpPr>
            <a:cxnSpLocks noChangeShapeType="1"/>
            <a:stCxn id="985099" idx="4"/>
            <a:endCxn id="985100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2" name="AutoShape 24"/>
          <p:cNvCxnSpPr>
            <a:cxnSpLocks noChangeShapeType="1"/>
            <a:stCxn id="985100" idx="4"/>
            <a:endCxn id="985101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3" name="AutoShape 25"/>
          <p:cNvCxnSpPr>
            <a:cxnSpLocks noChangeShapeType="1"/>
            <a:stCxn id="985093" idx="4"/>
            <a:endCxn id="985099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4" name="AutoShape 26"/>
          <p:cNvCxnSpPr>
            <a:cxnSpLocks noChangeShapeType="1"/>
            <a:stCxn id="985093" idx="4"/>
            <a:endCxn id="985102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5" name="AutoShape 27"/>
          <p:cNvCxnSpPr>
            <a:cxnSpLocks noChangeShapeType="1"/>
            <a:stCxn id="985102" idx="4"/>
            <a:endCxn id="985103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6" name="AutoShape 28"/>
          <p:cNvCxnSpPr>
            <a:cxnSpLocks noChangeShapeType="1"/>
            <a:stCxn id="985102" idx="4"/>
            <a:endCxn id="985092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7" name="AutoShape 29"/>
          <p:cNvCxnSpPr>
            <a:cxnSpLocks noChangeShapeType="1"/>
            <a:stCxn id="985092" idx="4"/>
            <a:endCxn id="985104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8" name="AutoShape 30"/>
          <p:cNvCxnSpPr>
            <a:cxnSpLocks noChangeShapeType="1"/>
            <a:stCxn id="985103" idx="4"/>
            <a:endCxn id="985104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9" name="AutoShape 31"/>
          <p:cNvCxnSpPr>
            <a:cxnSpLocks noChangeShapeType="1"/>
            <a:stCxn id="985104" idx="4"/>
            <a:endCxn id="985098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0" name="AutoShape 32"/>
          <p:cNvCxnSpPr>
            <a:cxnSpLocks noChangeShapeType="1"/>
            <a:stCxn id="985101" idx="4"/>
            <a:endCxn id="985098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1" name="AutoShape 33"/>
          <p:cNvCxnSpPr>
            <a:cxnSpLocks noChangeShapeType="1"/>
            <a:stCxn id="985100" idx="4"/>
            <a:endCxn id="985100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2" name="AutoShape 34"/>
          <p:cNvCxnSpPr>
            <a:cxnSpLocks noChangeShapeType="1"/>
            <a:stCxn id="985097" idx="4"/>
            <a:endCxn id="985094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2" name="AutoShape 64"/>
          <p:cNvCxnSpPr>
            <a:cxnSpLocks noChangeShapeType="1"/>
            <a:stCxn id="985095" idx="4"/>
            <a:endCxn id="985101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3" name="AutoShape 65"/>
          <p:cNvCxnSpPr>
            <a:cxnSpLocks noChangeShapeType="1"/>
            <a:stCxn id="985096" idx="4"/>
            <a:endCxn id="985104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sp>
        <p:nvSpPr>
          <p:cNvPr id="985154" name="Freeform 66"/>
          <p:cNvSpPr>
            <a:spLocks/>
          </p:cNvSpPr>
          <p:nvPr/>
        </p:nvSpPr>
        <p:spPr bwMode="auto">
          <a:xfrm>
            <a:off x="5943600" y="2590800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155" name="Oval 67"/>
          <p:cNvSpPr>
            <a:spLocks noChangeArrowheads="1"/>
          </p:cNvSpPr>
          <p:nvPr/>
        </p:nvSpPr>
        <p:spPr bwMode="auto">
          <a:xfrm>
            <a:off x="8439150" y="2830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156" name="Oval 68"/>
          <p:cNvSpPr>
            <a:spLocks noChangeArrowheads="1"/>
          </p:cNvSpPr>
          <p:nvPr/>
        </p:nvSpPr>
        <p:spPr bwMode="auto">
          <a:xfrm>
            <a:off x="6457950" y="1382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157" name="Oval 69"/>
          <p:cNvSpPr>
            <a:spLocks noChangeArrowheads="1"/>
          </p:cNvSpPr>
          <p:nvPr/>
        </p:nvSpPr>
        <p:spPr bwMode="auto">
          <a:xfrm>
            <a:off x="6457950" y="21447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158" name="Oval 70"/>
          <p:cNvSpPr>
            <a:spLocks noChangeArrowheads="1"/>
          </p:cNvSpPr>
          <p:nvPr/>
        </p:nvSpPr>
        <p:spPr bwMode="auto">
          <a:xfrm>
            <a:off x="60007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159" name="Oval 71"/>
          <p:cNvSpPr>
            <a:spLocks noChangeArrowheads="1"/>
          </p:cNvSpPr>
          <p:nvPr/>
        </p:nvSpPr>
        <p:spPr bwMode="auto">
          <a:xfrm>
            <a:off x="69913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160" name="Oval 72"/>
          <p:cNvSpPr>
            <a:spLocks noChangeArrowheads="1"/>
          </p:cNvSpPr>
          <p:nvPr/>
        </p:nvSpPr>
        <p:spPr bwMode="auto">
          <a:xfrm>
            <a:off x="6457950" y="3897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161" name="Oval 73"/>
          <p:cNvSpPr>
            <a:spLocks noChangeArrowheads="1"/>
          </p:cNvSpPr>
          <p:nvPr/>
        </p:nvSpPr>
        <p:spPr bwMode="auto">
          <a:xfrm>
            <a:off x="6457950" y="4887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162" name="Oval 74"/>
          <p:cNvSpPr>
            <a:spLocks noChangeArrowheads="1"/>
          </p:cNvSpPr>
          <p:nvPr/>
        </p:nvSpPr>
        <p:spPr bwMode="auto">
          <a:xfrm>
            <a:off x="5314950" y="2068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63" name="Oval 75"/>
          <p:cNvSpPr>
            <a:spLocks noChangeArrowheads="1"/>
          </p:cNvSpPr>
          <p:nvPr/>
        </p:nvSpPr>
        <p:spPr bwMode="auto">
          <a:xfrm>
            <a:off x="5314950" y="3135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64" name="Oval 76"/>
          <p:cNvSpPr>
            <a:spLocks noChangeArrowheads="1"/>
          </p:cNvSpPr>
          <p:nvPr/>
        </p:nvSpPr>
        <p:spPr bwMode="auto">
          <a:xfrm>
            <a:off x="5314950" y="42021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65" name="Oval 77"/>
          <p:cNvSpPr>
            <a:spLocks noChangeArrowheads="1"/>
          </p:cNvSpPr>
          <p:nvPr/>
        </p:nvSpPr>
        <p:spPr bwMode="auto">
          <a:xfrm>
            <a:off x="8058150" y="2144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66" name="Oval 78"/>
          <p:cNvSpPr>
            <a:spLocks noChangeArrowheads="1"/>
          </p:cNvSpPr>
          <p:nvPr/>
        </p:nvSpPr>
        <p:spPr bwMode="auto">
          <a:xfrm>
            <a:off x="76009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67" name="Oval 79"/>
          <p:cNvSpPr>
            <a:spLocks noChangeArrowheads="1"/>
          </p:cNvSpPr>
          <p:nvPr/>
        </p:nvSpPr>
        <p:spPr bwMode="auto">
          <a:xfrm>
            <a:off x="8134350" y="3744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68" name="AutoShape 80"/>
          <p:cNvCxnSpPr>
            <a:cxnSpLocks noChangeShapeType="1"/>
            <a:endCxn id="985157" idx="0"/>
          </p:cNvCxnSpPr>
          <p:nvPr/>
        </p:nvCxnSpPr>
        <p:spPr bwMode="auto">
          <a:xfrm>
            <a:off x="6686550" y="1916113"/>
            <a:ext cx="0" cy="214312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69" name="AutoShape 81"/>
          <p:cNvCxnSpPr>
            <a:cxnSpLocks noChangeShapeType="1"/>
            <a:stCxn id="985157" idx="4"/>
            <a:endCxn id="985158" idx="0"/>
          </p:cNvCxnSpPr>
          <p:nvPr/>
        </p:nvCxnSpPr>
        <p:spPr bwMode="auto">
          <a:xfrm flipH="1">
            <a:off x="6229350" y="2616200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0" name="AutoShape 82"/>
          <p:cNvCxnSpPr>
            <a:cxnSpLocks noChangeShapeType="1"/>
            <a:stCxn id="985157" idx="4"/>
            <a:endCxn id="985159" idx="0"/>
          </p:cNvCxnSpPr>
          <p:nvPr/>
        </p:nvCxnSpPr>
        <p:spPr bwMode="auto">
          <a:xfrm>
            <a:off x="6686550" y="2616200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1" name="AutoShape 83"/>
          <p:cNvCxnSpPr>
            <a:cxnSpLocks noChangeShapeType="1"/>
            <a:stCxn id="985158" idx="4"/>
            <a:endCxn id="985160" idx="0"/>
          </p:cNvCxnSpPr>
          <p:nvPr/>
        </p:nvCxnSpPr>
        <p:spPr bwMode="auto">
          <a:xfrm>
            <a:off x="6229350" y="3454400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2" name="AutoShape 84"/>
          <p:cNvCxnSpPr>
            <a:cxnSpLocks noChangeShapeType="1"/>
            <a:stCxn id="985159" idx="4"/>
            <a:endCxn id="985160" idx="0"/>
          </p:cNvCxnSpPr>
          <p:nvPr/>
        </p:nvCxnSpPr>
        <p:spPr bwMode="auto">
          <a:xfrm flipH="1">
            <a:off x="6686550" y="3454400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3" name="AutoShape 85"/>
          <p:cNvCxnSpPr>
            <a:cxnSpLocks noChangeShapeType="1"/>
            <a:stCxn id="985160" idx="4"/>
            <a:endCxn id="985161" idx="0"/>
          </p:cNvCxnSpPr>
          <p:nvPr/>
        </p:nvCxnSpPr>
        <p:spPr bwMode="auto">
          <a:xfrm>
            <a:off x="6686550" y="4368800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4" name="AutoShape 86"/>
          <p:cNvCxnSpPr>
            <a:cxnSpLocks noChangeShapeType="1"/>
            <a:stCxn id="985162" idx="4"/>
            <a:endCxn id="985163" idx="0"/>
          </p:cNvCxnSpPr>
          <p:nvPr/>
        </p:nvCxnSpPr>
        <p:spPr bwMode="auto">
          <a:xfrm>
            <a:off x="5543550" y="25400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5" name="AutoShape 87"/>
          <p:cNvCxnSpPr>
            <a:cxnSpLocks noChangeShapeType="1"/>
            <a:stCxn id="985163" idx="4"/>
            <a:endCxn id="985164" idx="0"/>
          </p:cNvCxnSpPr>
          <p:nvPr/>
        </p:nvCxnSpPr>
        <p:spPr bwMode="auto">
          <a:xfrm>
            <a:off x="5543550" y="36068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6" name="AutoShape 88"/>
          <p:cNvCxnSpPr>
            <a:cxnSpLocks noChangeShapeType="1"/>
            <a:stCxn id="985156" idx="4"/>
            <a:endCxn id="985162" idx="0"/>
          </p:cNvCxnSpPr>
          <p:nvPr/>
        </p:nvCxnSpPr>
        <p:spPr bwMode="auto">
          <a:xfrm flipH="1">
            <a:off x="5543550" y="1854200"/>
            <a:ext cx="1143000" cy="200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7" name="AutoShape 89"/>
          <p:cNvCxnSpPr>
            <a:cxnSpLocks noChangeShapeType="1"/>
            <a:stCxn id="985156" idx="4"/>
            <a:endCxn id="985165" idx="0"/>
          </p:cNvCxnSpPr>
          <p:nvPr/>
        </p:nvCxnSpPr>
        <p:spPr bwMode="auto">
          <a:xfrm>
            <a:off x="6686550" y="1854200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8" name="AutoShape 90"/>
          <p:cNvCxnSpPr>
            <a:cxnSpLocks noChangeShapeType="1"/>
            <a:stCxn id="985165" idx="4"/>
            <a:endCxn id="985166" idx="0"/>
          </p:cNvCxnSpPr>
          <p:nvPr/>
        </p:nvCxnSpPr>
        <p:spPr bwMode="auto">
          <a:xfrm flipH="1">
            <a:off x="7829550" y="2616200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9" name="AutoShape 91"/>
          <p:cNvCxnSpPr>
            <a:cxnSpLocks noChangeShapeType="1"/>
            <a:stCxn id="985165" idx="4"/>
            <a:endCxn id="985155" idx="0"/>
          </p:cNvCxnSpPr>
          <p:nvPr/>
        </p:nvCxnSpPr>
        <p:spPr bwMode="auto">
          <a:xfrm>
            <a:off x="8286750" y="2616200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0" name="AutoShape 92"/>
          <p:cNvCxnSpPr>
            <a:cxnSpLocks noChangeShapeType="1"/>
            <a:stCxn id="985155" idx="4"/>
            <a:endCxn id="985167" idx="0"/>
          </p:cNvCxnSpPr>
          <p:nvPr/>
        </p:nvCxnSpPr>
        <p:spPr bwMode="auto">
          <a:xfrm flipH="1">
            <a:off x="8362950" y="3302000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1" name="AutoShape 93"/>
          <p:cNvCxnSpPr>
            <a:cxnSpLocks noChangeShapeType="1"/>
            <a:stCxn id="985166" idx="4"/>
            <a:endCxn id="985167" idx="0"/>
          </p:cNvCxnSpPr>
          <p:nvPr/>
        </p:nvCxnSpPr>
        <p:spPr bwMode="auto">
          <a:xfrm>
            <a:off x="7829550" y="3454400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2" name="AutoShape 94"/>
          <p:cNvCxnSpPr>
            <a:cxnSpLocks noChangeShapeType="1"/>
            <a:stCxn id="985167" idx="4"/>
            <a:endCxn id="985161" idx="0"/>
          </p:cNvCxnSpPr>
          <p:nvPr/>
        </p:nvCxnSpPr>
        <p:spPr bwMode="auto">
          <a:xfrm flipH="1">
            <a:off x="6686550" y="4216400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3" name="AutoShape 95"/>
          <p:cNvCxnSpPr>
            <a:cxnSpLocks noChangeShapeType="1"/>
            <a:stCxn id="985164" idx="4"/>
            <a:endCxn id="985161" idx="0"/>
          </p:cNvCxnSpPr>
          <p:nvPr/>
        </p:nvCxnSpPr>
        <p:spPr bwMode="auto">
          <a:xfrm>
            <a:off x="5543550" y="4673600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4" name="AutoShape 96"/>
          <p:cNvCxnSpPr>
            <a:cxnSpLocks noChangeShapeType="1"/>
            <a:stCxn id="985163" idx="4"/>
            <a:endCxn id="985163" idx="0"/>
          </p:cNvCxnSpPr>
          <p:nvPr/>
        </p:nvCxnSpPr>
        <p:spPr bwMode="auto">
          <a:xfrm rot="5400000" flipH="1" flipV="1">
            <a:off x="5301456" y="3363119"/>
            <a:ext cx="485775" cy="1588"/>
          </a:xfrm>
          <a:prstGeom prst="curvedConnector5">
            <a:avLst>
              <a:gd name="adj1" fmla="val -44116"/>
              <a:gd name="adj2" fmla="val 28800000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5" name="AutoShape 97"/>
          <p:cNvCxnSpPr>
            <a:cxnSpLocks noChangeShapeType="1"/>
            <a:stCxn id="985160" idx="4"/>
            <a:endCxn id="985157" idx="0"/>
          </p:cNvCxnSpPr>
          <p:nvPr/>
        </p:nvCxnSpPr>
        <p:spPr bwMode="auto">
          <a:xfrm rot="5400000" flipH="1" flipV="1">
            <a:off x="5568156" y="3248819"/>
            <a:ext cx="2238375" cy="1588"/>
          </a:xfrm>
          <a:prstGeom prst="curvedConnector5">
            <a:avLst>
              <a:gd name="adj1" fmla="val -9574"/>
              <a:gd name="adj2" fmla="val 28800000"/>
              <a:gd name="adj3" fmla="val 10957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6" name="AutoShape 98"/>
          <p:cNvCxnSpPr>
            <a:cxnSpLocks noChangeShapeType="1"/>
            <a:stCxn id="985158" idx="4"/>
            <a:endCxn id="985164" idx="0"/>
          </p:cNvCxnSpPr>
          <p:nvPr/>
        </p:nvCxnSpPr>
        <p:spPr bwMode="auto">
          <a:xfrm flipH="1">
            <a:off x="5543550" y="3454400"/>
            <a:ext cx="685800" cy="733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7" name="AutoShape 99"/>
          <p:cNvCxnSpPr>
            <a:cxnSpLocks noChangeShapeType="1"/>
            <a:stCxn id="985159" idx="4"/>
            <a:endCxn id="985167" idx="0"/>
          </p:cNvCxnSpPr>
          <p:nvPr/>
        </p:nvCxnSpPr>
        <p:spPr bwMode="auto">
          <a:xfrm>
            <a:off x="7219950" y="3454400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007937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-4011"/>
            <a:ext cx="7696200" cy="1299411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600" b="1" u="none" dirty="0"/>
              <a:t>Foundations of Data Flow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3900" y="1752600"/>
            <a:ext cx="7810500" cy="42672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Meet operator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Transfer functions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Correctness, Precision, Convergence</a:t>
            </a:r>
          </a:p>
          <a:p>
            <a:pPr marL="514350" indent="-514350" algn="l">
              <a:lnSpc>
                <a:spcPct val="170000"/>
              </a:lnSpc>
              <a:buFont typeface="+mj-lt"/>
              <a:buAutoNum type="arabicPeriod"/>
            </a:pPr>
            <a:r>
              <a:rPr lang="en-US" sz="3200" b="1" dirty="0">
                <a:solidFill>
                  <a:schemeClr val="tx1"/>
                </a:solidFill>
              </a:rPr>
              <a:t>  Efficiency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Reference: ALSU pp. 613-631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Background: Hecht and </a:t>
            </a:r>
            <a:r>
              <a:rPr lang="en-US" sz="2400" dirty="0" err="1">
                <a:solidFill>
                  <a:schemeClr val="tx1"/>
                </a:solidFill>
              </a:rPr>
              <a:t>Ullman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Kildall</a:t>
            </a:r>
            <a:r>
              <a:rPr lang="en-US" sz="2400" dirty="0">
                <a:solidFill>
                  <a:schemeClr val="tx1"/>
                </a:solidFill>
              </a:rPr>
              <a:t>, Allen and </a:t>
            </a:r>
            <a:r>
              <a:rPr lang="en-US" sz="2400" dirty="0" err="1">
                <a:solidFill>
                  <a:schemeClr val="tx1"/>
                </a:solidFill>
              </a:rPr>
              <a:t>Cocke</a:t>
            </a:r>
            <a:r>
              <a:rPr lang="en-US" sz="2400" dirty="0">
                <a:solidFill>
                  <a:schemeClr val="tx1"/>
                </a:solidFill>
              </a:rPr>
              <a:t>[76]</a:t>
            </a:r>
          </a:p>
          <a:p>
            <a:pPr algn="l">
              <a:buFont typeface="Arial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Marlowe &amp; Ryder, Properties of data flow frameworks: a unified model. Rutgers tech report, Apr. 1988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15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Unified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Data flow problems are defined by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Domain of values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V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Meet operator</a:t>
            </a:r>
            <a:r>
              <a:rPr lang="en-US" dirty="0"/>
              <a:t> (</a:t>
            </a:r>
            <a:r>
              <a:rPr lang="en-US" dirty="0">
                <a:solidFill>
                  <a:srgbClr val="FF3399"/>
                </a:solidFill>
              </a:rPr>
              <a:t>V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dirty="0">
                <a:solidFill>
                  <a:srgbClr val="FF3399"/>
                </a:solidFill>
              </a:rPr>
              <a:t> V </a:t>
            </a:r>
            <a:r>
              <a:rPr lang="en-US" dirty="0">
                <a:solidFill>
                  <a:srgbClr val="FF3399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rgbClr val="FF3399"/>
                </a:solidFill>
              </a:rPr>
              <a:t> V</a:t>
            </a:r>
            <a:r>
              <a:rPr lang="en-US" dirty="0"/>
              <a:t>), </a:t>
            </a:r>
            <a:r>
              <a:rPr lang="en-US" dirty="0">
                <a:solidFill>
                  <a:srgbClr val="0000FF"/>
                </a:solidFill>
              </a:rPr>
              <a:t>initial value</a:t>
            </a:r>
          </a:p>
          <a:p>
            <a:pPr lvl="2"/>
            <a:r>
              <a:rPr lang="en-US" dirty="0"/>
              <a:t>A set of </a:t>
            </a:r>
            <a:r>
              <a:rPr lang="en-US" dirty="0">
                <a:solidFill>
                  <a:srgbClr val="0000FF"/>
                </a:solidFill>
              </a:rPr>
              <a:t>transfer functions</a:t>
            </a:r>
            <a:r>
              <a:rPr lang="en-US" dirty="0"/>
              <a:t> (</a:t>
            </a:r>
            <a:r>
              <a:rPr lang="en-US" dirty="0">
                <a:solidFill>
                  <a:srgbClr val="FF3399"/>
                </a:solidFill>
              </a:rPr>
              <a:t>V </a:t>
            </a:r>
            <a:r>
              <a:rPr lang="en-US" dirty="0">
                <a:solidFill>
                  <a:srgbClr val="FF3399"/>
                </a:solidFill>
                <a:sym typeface="Wingdings" pitchFamily="2" charset="2"/>
              </a:rPr>
              <a:t></a:t>
            </a:r>
            <a:r>
              <a:rPr lang="en-US" dirty="0">
                <a:solidFill>
                  <a:srgbClr val="FF3399"/>
                </a:solidFill>
              </a:rPr>
              <a:t> V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r>
              <a:rPr lang="en-US" b="1" dirty="0"/>
              <a:t>Usefulness of unified framework</a:t>
            </a:r>
          </a:p>
          <a:p>
            <a:pPr lvl="2"/>
            <a:r>
              <a:rPr lang="en-US" dirty="0"/>
              <a:t>To answer questions such as </a:t>
            </a:r>
            <a:br>
              <a:rPr lang="en-US" dirty="0"/>
            </a:br>
            <a:r>
              <a:rPr lang="en-US" dirty="0">
                <a:solidFill>
                  <a:srgbClr val="0000FF"/>
                </a:solidFill>
              </a:rPr>
              <a:t>correctness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precision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convergence</a:t>
            </a:r>
            <a:r>
              <a:rPr lang="en-US" dirty="0"/>
              <a:t>, </a:t>
            </a:r>
            <a:r>
              <a:rPr lang="en-US" dirty="0">
                <a:solidFill>
                  <a:srgbClr val="0000FF"/>
                </a:solidFill>
              </a:rPr>
              <a:t>speed of convergence</a:t>
            </a:r>
            <a:br>
              <a:rPr lang="en-US" dirty="0"/>
            </a:br>
            <a:r>
              <a:rPr lang="en-US" dirty="0"/>
              <a:t>for a family of problems</a:t>
            </a:r>
          </a:p>
          <a:p>
            <a:pPr lvl="3"/>
            <a:r>
              <a:rPr lang="en-US" dirty="0"/>
              <a:t>If meet operators and transfer functions have properties X, then we know Y about the above.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Reuse code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113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Properties of the meet operator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commutative</a:t>
            </a:r>
            <a:r>
              <a:rPr lang="en-US" dirty="0"/>
              <a:t>: 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= y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x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>
                <a:solidFill>
                  <a:srgbClr val="0000FF"/>
                </a:solidFill>
              </a:rPr>
              <a:t>idempotent</a:t>
            </a:r>
            <a:r>
              <a:rPr lang="en-US" dirty="0"/>
              <a:t>: 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x = x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associative</a:t>
            </a:r>
            <a:r>
              <a:rPr lang="en-US" dirty="0"/>
              <a:t>: 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(y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z) = (x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y)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z</a:t>
            </a:r>
          </a:p>
          <a:p>
            <a:pPr lvl="2"/>
            <a:r>
              <a:rPr lang="en-US" dirty="0"/>
              <a:t>there is a </a:t>
            </a:r>
            <a:r>
              <a:rPr lang="en-US" dirty="0">
                <a:solidFill>
                  <a:srgbClr val="0000FF"/>
                </a:solidFill>
              </a:rPr>
              <a:t>Top</a:t>
            </a:r>
            <a:r>
              <a:rPr lang="en-US" dirty="0"/>
              <a:t> element </a:t>
            </a: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 such that x </a:t>
            </a:r>
            <a:r>
              <a:rPr lang="en-US" dirty="0">
                <a:sym typeface="Symbol"/>
              </a:rPr>
              <a:t>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 = x </a:t>
            </a:r>
          </a:p>
          <a:p>
            <a:pPr lvl="2"/>
            <a:endParaRPr lang="en-US" dirty="0"/>
          </a:p>
          <a:p>
            <a:r>
              <a:rPr lang="en-US" b="1" dirty="0"/>
              <a:t>Meet operator defines a partial ordering on values</a:t>
            </a:r>
          </a:p>
          <a:p>
            <a:pPr lvl="2"/>
            <a:r>
              <a:rPr lang="en-US" dirty="0"/>
              <a:t>x ≤ y if and only if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= x   </a:t>
            </a:r>
            <a:r>
              <a:rPr lang="en-US" dirty="0">
                <a:solidFill>
                  <a:srgbClr val="C00000"/>
                </a:solidFill>
              </a:rPr>
              <a:t>(y -&gt; x in diagram)</a:t>
            </a:r>
          </a:p>
          <a:p>
            <a:pPr lvl="3">
              <a:lnSpc>
                <a:spcPct val="150000"/>
              </a:lnSpc>
            </a:pPr>
            <a:r>
              <a:rPr lang="en-US" dirty="0">
                <a:solidFill>
                  <a:srgbClr val="0000FF"/>
                </a:solidFill>
              </a:rPr>
              <a:t>Transitivity</a:t>
            </a:r>
            <a:r>
              <a:rPr lang="en-US" dirty="0"/>
              <a:t>: if x ≤ y and y ≤ z then x ≤ z </a:t>
            </a:r>
          </a:p>
          <a:p>
            <a:pPr lvl="3"/>
            <a:r>
              <a:rPr lang="en-US" dirty="0" err="1">
                <a:solidFill>
                  <a:srgbClr val="0000FF"/>
                </a:solidFill>
              </a:rPr>
              <a:t>Antisymmetry</a:t>
            </a:r>
            <a:r>
              <a:rPr lang="en-US" dirty="0"/>
              <a:t>: if x ≤ y and y ≤ x then x = y </a:t>
            </a:r>
          </a:p>
          <a:p>
            <a:pPr lvl="3"/>
            <a:r>
              <a:rPr lang="en-US" dirty="0" err="1">
                <a:solidFill>
                  <a:srgbClr val="0000FF"/>
                </a:solidFill>
              </a:rPr>
              <a:t>Reflexitivity</a:t>
            </a:r>
            <a:r>
              <a:rPr lang="en-US" dirty="0"/>
              <a:t>: x ≤ x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3429000" y="2133600"/>
            <a:ext cx="1584549" cy="914400"/>
            <a:chOff x="4724400" y="1828800"/>
            <a:chExt cx="1584549" cy="914400"/>
          </a:xfrm>
        </p:grpSpPr>
        <p:sp>
          <p:nvSpPr>
            <p:cNvPr id="8" name="TextBox 7"/>
            <p:cNvSpPr txBox="1"/>
            <p:nvPr/>
          </p:nvSpPr>
          <p:spPr>
            <a:xfrm>
              <a:off x="4724400" y="1828800"/>
              <a:ext cx="2872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/>
                </a:rPr>
                <a:t>x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019800" y="1828800"/>
              <a:ext cx="2891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2286000"/>
              <a:ext cx="6335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Calibri"/>
                </a:rPr>
                <a:t>x </a:t>
              </a:r>
              <a:r>
                <a:rPr lang="en-US" dirty="0">
                  <a:latin typeface="Calibri"/>
                  <a:sym typeface="Symbol"/>
                </a:rPr>
                <a:t> </a:t>
              </a:r>
              <a:r>
                <a:rPr lang="en-US" dirty="0">
                  <a:latin typeface="Calibri"/>
                </a:rPr>
                <a:t>y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05400" y="2362200"/>
              <a:ext cx="914400" cy="3810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Arrow Connector 12"/>
            <p:cNvCxnSpPr>
              <a:endCxn id="11" idx="0"/>
            </p:cNvCxnSpPr>
            <p:nvPr/>
          </p:nvCxnSpPr>
          <p:spPr>
            <a:xfrm rot="10800000" flipV="1">
              <a:off x="5562600" y="2133600"/>
              <a:ext cx="4572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1" idx="0"/>
            </p:cNvCxnSpPr>
            <p:nvPr/>
          </p:nvCxnSpPr>
          <p:spPr>
            <a:xfrm>
              <a:off x="5029200" y="2133600"/>
              <a:ext cx="533400" cy="22860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7F5219FF-CED7-4A12-AB6A-0E51B798A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8058" y="1817931"/>
            <a:ext cx="1951066" cy="228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04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382AF0-F77B-4BFC-9F78-EE6BCD158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66242"/>
            <a:ext cx="6019800" cy="18627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Example: let </a:t>
            </a:r>
            <a:r>
              <a:rPr lang="en-US" b="1" dirty="0">
                <a:solidFill>
                  <a:srgbClr val="0000FF"/>
                </a:solidFill>
              </a:rPr>
              <a:t>V</a:t>
            </a:r>
            <a:r>
              <a:rPr lang="en-US" dirty="0"/>
              <a:t> = {x | such that x </a:t>
            </a:r>
            <a:r>
              <a:rPr lang="en-US" dirty="0">
                <a:sym typeface="Symbol"/>
              </a:rPr>
              <a:t></a:t>
            </a:r>
            <a:r>
              <a:rPr lang="en-US" dirty="0"/>
              <a:t> { </a:t>
            </a:r>
            <a:r>
              <a:rPr lang="en-US" b="1" dirty="0">
                <a:solidFill>
                  <a:srgbClr val="0000FF"/>
                </a:solidFill>
              </a:rPr>
              <a:t>d</a:t>
            </a:r>
            <a:r>
              <a:rPr lang="en-US" b="1" baseline="-25000" dirty="0">
                <a:solidFill>
                  <a:srgbClr val="0000FF"/>
                </a:solidFill>
              </a:rPr>
              <a:t>1</a:t>
            </a:r>
            <a:r>
              <a:rPr lang="en-US" b="1" dirty="0">
                <a:solidFill>
                  <a:srgbClr val="0000FF"/>
                </a:solidFill>
              </a:rPr>
              <a:t>, d</a:t>
            </a:r>
            <a:r>
              <a:rPr lang="en-US" b="1" baseline="-25000" dirty="0">
                <a:solidFill>
                  <a:srgbClr val="0000FF"/>
                </a:solidFill>
              </a:rPr>
              <a:t>2</a:t>
            </a:r>
            <a:r>
              <a:rPr lang="en-US" dirty="0"/>
              <a:t>}},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</a:t>
            </a:r>
            <a:r>
              <a:rPr lang="en-US" dirty="0"/>
              <a:t> 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</a:t>
            </a:r>
            <a:endParaRPr lang="en-US" b="1" dirty="0">
              <a:solidFill>
                <a:srgbClr val="FF3399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2000" dirty="0"/>
          </a:p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Top and Bottom elements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Top </a:t>
            </a:r>
            <a:r>
              <a:rPr lang="en-U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 such that:       </a:t>
            </a:r>
            <a:r>
              <a:rPr lang="en-US" b="1" dirty="0">
                <a:solidFill>
                  <a:srgbClr val="FF3399"/>
                </a:solidFill>
              </a:rPr>
              <a:t>x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b="1" dirty="0">
                <a:solidFill>
                  <a:srgbClr val="FF3399"/>
                </a:solidFill>
              </a:rPr>
              <a:t> </a:t>
            </a:r>
            <a:r>
              <a:rPr lang="en-US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T</a:t>
            </a:r>
            <a:r>
              <a:rPr lang="en-US" b="1" dirty="0">
                <a:solidFill>
                  <a:srgbClr val="FF3399"/>
                </a:solidFill>
              </a:rPr>
              <a:t> = x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Bottom </a:t>
            </a:r>
            <a:r>
              <a:rPr lang="en-US" b="1" dirty="0">
                <a:solidFill>
                  <a:srgbClr val="0000FF"/>
                </a:solidFill>
                <a:sym typeface="Symbol"/>
              </a:rPr>
              <a:t></a:t>
            </a:r>
            <a:r>
              <a:rPr lang="en-US" dirty="0"/>
              <a:t> such that:</a:t>
            </a:r>
            <a:r>
              <a:rPr lang="en-US" sz="1100" dirty="0"/>
              <a:t> </a:t>
            </a:r>
            <a:r>
              <a:rPr lang="en-US" sz="700" dirty="0"/>
              <a:t> </a:t>
            </a:r>
            <a:r>
              <a:rPr lang="en-US" b="1" dirty="0">
                <a:solidFill>
                  <a:srgbClr val="FF3399"/>
                </a:solidFill>
              </a:rPr>
              <a:t>x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b="1" dirty="0">
                <a:solidFill>
                  <a:srgbClr val="FF3399"/>
                </a:solidFill>
              </a:rPr>
              <a:t>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 </a:t>
            </a:r>
            <a:r>
              <a:rPr lang="en-US" b="1" dirty="0">
                <a:solidFill>
                  <a:srgbClr val="FF3399"/>
                </a:solidFill>
              </a:rPr>
              <a:t>= </a:t>
            </a:r>
            <a:r>
              <a:rPr lang="en-US" b="1" dirty="0">
                <a:solidFill>
                  <a:srgbClr val="FF3399"/>
                </a:solidFill>
                <a:sym typeface="Symbol"/>
              </a:rPr>
              <a:t></a:t>
            </a:r>
            <a:r>
              <a:rPr lang="en-US" b="1" dirty="0">
                <a:solidFill>
                  <a:srgbClr val="FF3399"/>
                </a:solidFill>
              </a:rPr>
              <a:t> </a:t>
            </a:r>
          </a:p>
          <a:p>
            <a:r>
              <a:rPr lang="en-US" dirty="0">
                <a:solidFill>
                  <a:srgbClr val="0000FF"/>
                </a:solidFill>
              </a:rPr>
              <a:t>Values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meet operator</a:t>
            </a:r>
            <a:r>
              <a:rPr lang="en-US" dirty="0"/>
              <a:t> in a data flow problem </a:t>
            </a:r>
            <a:r>
              <a:rPr lang="en-US" dirty="0">
                <a:solidFill>
                  <a:srgbClr val="0000FF"/>
                </a:solidFill>
              </a:rPr>
              <a:t>define a </a:t>
            </a:r>
            <a:r>
              <a:rPr lang="en-US" dirty="0">
                <a:solidFill>
                  <a:srgbClr val="FF3399"/>
                </a:solidFill>
              </a:rPr>
              <a:t>semi-lattice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there exists a </a:t>
            </a:r>
            <a:r>
              <a:rPr lang="en-US" dirty="0">
                <a:latin typeface="Arial" pitchFamily="34" charset="0"/>
                <a:cs typeface="Arial" pitchFamily="34" charset="0"/>
              </a:rPr>
              <a:t>T</a:t>
            </a:r>
            <a:r>
              <a:rPr lang="en-US" dirty="0"/>
              <a:t>, but not necessarily a </a:t>
            </a:r>
            <a:r>
              <a:rPr lang="en-US" b="1" dirty="0">
                <a:sym typeface="Symbol"/>
              </a:rPr>
              <a:t></a:t>
            </a:r>
            <a:r>
              <a:rPr lang="en-US" dirty="0"/>
              <a:t>.</a:t>
            </a:r>
          </a:p>
          <a:p>
            <a:r>
              <a:rPr lang="en-US" dirty="0"/>
              <a:t>x, y are </a:t>
            </a:r>
            <a:r>
              <a:rPr lang="en-US" dirty="0">
                <a:solidFill>
                  <a:srgbClr val="0000FF"/>
                </a:solidFill>
              </a:rPr>
              <a:t>ordered</a:t>
            </a:r>
            <a:r>
              <a:rPr lang="en-US" dirty="0"/>
              <a:t>: </a:t>
            </a:r>
            <a:r>
              <a:rPr lang="en-US" dirty="0">
                <a:solidFill>
                  <a:srgbClr val="FF3399"/>
                </a:solidFill>
              </a:rPr>
              <a:t>x ≤ y </a:t>
            </a:r>
            <a:r>
              <a:rPr lang="en-US" dirty="0"/>
              <a:t>then </a:t>
            </a:r>
            <a:r>
              <a:rPr lang="en-US" dirty="0">
                <a:solidFill>
                  <a:srgbClr val="FF3399"/>
                </a:solidFill>
              </a:rPr>
              <a:t>x </a:t>
            </a:r>
            <a:r>
              <a:rPr lang="en-US" dirty="0">
                <a:solidFill>
                  <a:srgbClr val="FF3399"/>
                </a:solidFill>
                <a:sym typeface="Symbol"/>
              </a:rPr>
              <a:t></a:t>
            </a:r>
            <a:r>
              <a:rPr lang="en-US" dirty="0">
                <a:solidFill>
                  <a:srgbClr val="FF3399"/>
                </a:solidFill>
              </a:rPr>
              <a:t> y = x   </a:t>
            </a:r>
            <a:r>
              <a:rPr lang="en-US" dirty="0">
                <a:solidFill>
                  <a:srgbClr val="C00000"/>
                </a:solidFill>
              </a:rPr>
              <a:t>(y -&gt; x in diagram)</a:t>
            </a:r>
          </a:p>
          <a:p>
            <a:r>
              <a:rPr lang="en-US" dirty="0"/>
              <a:t>what if x and y are not ordered? </a:t>
            </a:r>
          </a:p>
          <a:p>
            <a:pPr lvl="2"/>
            <a:r>
              <a:rPr lang="en-US" dirty="0"/>
              <a:t>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≤ x,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 ≤ y, and if w ≤ x, w ≤ y</a:t>
            </a:r>
            <a:r>
              <a:rPr lang="en-US" b="1" dirty="0"/>
              <a:t>, </a:t>
            </a:r>
            <a:r>
              <a:rPr lang="en-US" dirty="0"/>
              <a:t>then w ≤ x </a:t>
            </a:r>
            <a:r>
              <a:rPr lang="en-US" dirty="0">
                <a:sym typeface="Symbol"/>
              </a:rPr>
              <a:t></a:t>
            </a:r>
            <a:r>
              <a:rPr lang="en-US" dirty="0"/>
              <a:t> y</a:t>
            </a:r>
          </a:p>
          <a:p>
            <a:pPr lvl="2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76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916"/>
            <a:ext cx="8229600" cy="1143000"/>
          </a:xfrm>
        </p:spPr>
        <p:txBody>
          <a:bodyPr/>
          <a:lstStyle/>
          <a:p>
            <a:r>
              <a:rPr lang="en-US" dirty="0"/>
              <a:t>One vs. All Variables/Definitions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6018"/>
            <a:ext cx="8229600" cy="4525963"/>
          </a:xfrm>
        </p:spPr>
        <p:txBody>
          <a:bodyPr/>
          <a:lstStyle/>
          <a:p>
            <a:r>
              <a:rPr lang="en-US" b="1" dirty="0"/>
              <a:t>Lattice for each variable: e.g. intersection</a:t>
            </a:r>
          </a:p>
          <a:p>
            <a:endParaRPr lang="en-US" b="1" dirty="0"/>
          </a:p>
          <a:p>
            <a:pPr>
              <a:buNone/>
            </a:pPr>
            <a:endParaRPr lang="en-US" b="1" dirty="0"/>
          </a:p>
          <a:p>
            <a:r>
              <a:rPr lang="en-US" b="1" dirty="0"/>
              <a:t>Lattice for three variables: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36801" y="17642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55235" y="26024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0</a:t>
            </a:r>
          </a:p>
        </p:txBody>
      </p:sp>
      <p:cxnSp>
        <p:nvCxnSpPr>
          <p:cNvPr id="16" name="Straight Arrow Connector 15"/>
          <p:cNvCxnSpPr>
            <a:stCxn id="8" idx="2"/>
          </p:cNvCxnSpPr>
          <p:nvPr/>
        </p:nvCxnSpPr>
        <p:spPr>
          <a:xfrm>
            <a:off x="2887631" y="2133600"/>
            <a:ext cx="7968" cy="468868"/>
          </a:xfrm>
          <a:prstGeom prst="straightConnector1">
            <a:avLst/>
          </a:prstGeom>
          <a:ln w="22225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0227" y="3693254"/>
            <a:ext cx="1971676" cy="2453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12B17C-F67D-4D92-AB56-F754DC2E92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8323" y="3475369"/>
            <a:ext cx="3085857" cy="311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50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2142</Words>
  <Application>Microsoft Office PowerPoint</Application>
  <PresentationFormat>On-screen Show (4:3)</PresentationFormat>
  <Paragraphs>629</Paragraphs>
  <Slides>47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57" baseType="lpstr">
      <vt:lpstr>Arial</vt:lpstr>
      <vt:lpstr>Calibri</vt:lpstr>
      <vt:lpstr>Courier New</vt:lpstr>
      <vt:lpstr>Garamond</vt:lpstr>
      <vt:lpstr>Symbol</vt:lpstr>
      <vt:lpstr>Tahoma</vt:lpstr>
      <vt:lpstr>Wingdings</vt:lpstr>
      <vt:lpstr>SAFARI_Template</vt:lpstr>
      <vt:lpstr>1_Edge</vt:lpstr>
      <vt:lpstr>Office Theme</vt:lpstr>
      <vt:lpstr>CSC D70:  Compiler Optimization Dataflow-2 and Loops </vt:lpstr>
      <vt:lpstr>Refreshing from Last Lecture</vt:lpstr>
      <vt:lpstr>Framework</vt:lpstr>
      <vt:lpstr>Questions</vt:lpstr>
      <vt:lpstr>Foundations of Data Flow Analysis</vt:lpstr>
      <vt:lpstr>A Unified Framework</vt:lpstr>
      <vt:lpstr>Meet Operator</vt:lpstr>
      <vt:lpstr>Partial Order</vt:lpstr>
      <vt:lpstr>One vs. All Variables/Definitions</vt:lpstr>
      <vt:lpstr>Descending Chain</vt:lpstr>
      <vt:lpstr>Transfer Functions</vt:lpstr>
      <vt:lpstr>Monotonicity</vt:lpstr>
      <vt:lpstr>Example</vt:lpstr>
      <vt:lpstr>Distributivity</vt:lpstr>
      <vt:lpstr>Data Flow Analysis</vt:lpstr>
      <vt:lpstr>Meet-Over-Paths (MOP)</vt:lpstr>
      <vt:lpstr>MOP Example</vt:lpstr>
      <vt:lpstr>Solving Data Flow Equations</vt:lpstr>
      <vt:lpstr>Partial Correctness of Algorithm</vt:lpstr>
      <vt:lpstr>Precision</vt:lpstr>
      <vt:lpstr>Additional Property to Guarantee Convergence</vt:lpstr>
      <vt:lpstr>Speed of Convergence</vt:lpstr>
      <vt:lpstr>Reverse Postorder</vt:lpstr>
      <vt:lpstr>Depth-First Iterative Algorithm (forward)</vt:lpstr>
      <vt:lpstr>Speed of Convergence</vt:lpstr>
      <vt:lpstr>A Check List for Data Flow Problems</vt:lpstr>
      <vt:lpstr>Conclusions</vt:lpstr>
      <vt:lpstr>CSC D70:  Compiler Optimization Loops </vt:lpstr>
      <vt:lpstr>What is a Loop?</vt:lpstr>
      <vt:lpstr>Formal Definitions</vt:lpstr>
      <vt:lpstr>Dominance</vt:lpstr>
      <vt:lpstr>Natural Loops</vt:lpstr>
      <vt:lpstr>Natural Loops - Example</vt:lpstr>
      <vt:lpstr>Algorithm to Find Natural Loops</vt:lpstr>
      <vt:lpstr>1. Finding Dominators</vt:lpstr>
      <vt:lpstr>Example</vt:lpstr>
      <vt:lpstr>2. Finding Back Edges</vt:lpstr>
      <vt:lpstr>Back Edges</vt:lpstr>
      <vt:lpstr>Examples</vt:lpstr>
      <vt:lpstr>3. Constructing Natural Loops</vt:lpstr>
      <vt:lpstr>Inner Loops</vt:lpstr>
      <vt:lpstr>Preheader</vt:lpstr>
      <vt:lpstr>Finding Loops: Summary</vt:lpstr>
      <vt:lpstr>CSC D70:  Compiler Optimization Dataflow-2 and Loops </vt:lpstr>
      <vt:lpstr>Backup Slides</vt:lpstr>
      <vt:lpstr>Dominance Frontier</vt:lpstr>
      <vt:lpstr>Dominance Frontier and Path Convergence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2018-01-25T03:14:54Z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